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50" r:id="rId5"/>
    <p:sldMasterId id="2147483873" r:id="rId6"/>
  </p:sldMasterIdLst>
  <p:notesMasterIdLst>
    <p:notesMasterId r:id="rId20"/>
  </p:notesMasterIdLst>
  <p:handoutMasterIdLst>
    <p:handoutMasterId r:id="rId21"/>
  </p:handoutMasterIdLst>
  <p:sldIdLst>
    <p:sldId id="262" r:id="rId7"/>
    <p:sldId id="955" r:id="rId8"/>
    <p:sldId id="949" r:id="rId9"/>
    <p:sldId id="952" r:id="rId10"/>
    <p:sldId id="990" r:id="rId11"/>
    <p:sldId id="988" r:id="rId12"/>
    <p:sldId id="997" r:id="rId13"/>
    <p:sldId id="993" r:id="rId14"/>
    <p:sldId id="1014" r:id="rId15"/>
    <p:sldId id="1011" r:id="rId16"/>
    <p:sldId id="1012" r:id="rId17"/>
    <p:sldId id="994" r:id="rId18"/>
    <p:sldId id="1013" r:id="rId19"/>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463"/>
    <a:srgbClr val="5B9BD5"/>
    <a:srgbClr val="44546A"/>
    <a:srgbClr val="70AD47"/>
    <a:srgbClr val="00853F"/>
    <a:srgbClr val="F68B1F"/>
    <a:srgbClr val="77A02E"/>
    <a:srgbClr val="0072BC"/>
    <a:srgbClr val="AF1D35"/>
    <a:srgbClr val="F04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526A7-16BC-4822-8007-44EF24FEAB32}" v="6" dt="2021-10-20T00:09:58.59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114" d="100"/>
          <a:sy n="114" d="100"/>
        </p:scale>
        <p:origin x="1512" y="102"/>
      </p:cViewPr>
      <p:guideLst>
        <p:guide orient="horz" pos="2183"/>
        <p:guide pos="288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Higham-Lee" userId="48aedf94-7f07-4cf1-9ecb-948aca0a1f00" providerId="ADAL" clId="{237EFF78-7144-404A-861C-A30803C4D6DE}"/>
    <pc:docChg chg="custSel delSld modSld">
      <pc:chgData name="Alastair Higham-Lee" userId="48aedf94-7f07-4cf1-9ecb-948aca0a1f00" providerId="ADAL" clId="{237EFF78-7144-404A-861C-A30803C4D6DE}" dt="2021-10-18T23:35:48.829" v="798" actId="20577"/>
      <pc:docMkLst>
        <pc:docMk/>
      </pc:docMkLst>
      <pc:sldChg chg="modSp mod">
        <pc:chgData name="Alastair Higham-Lee" userId="48aedf94-7f07-4cf1-9ecb-948aca0a1f00" providerId="ADAL" clId="{237EFF78-7144-404A-861C-A30803C4D6DE}" dt="2021-10-18T23:35:48.829" v="798" actId="20577"/>
        <pc:sldMkLst>
          <pc:docMk/>
          <pc:sldMk cId="3092970408" sldId="262"/>
        </pc:sldMkLst>
        <pc:spChg chg="mod">
          <ac:chgData name="Alastair Higham-Lee" userId="48aedf94-7f07-4cf1-9ecb-948aca0a1f00" providerId="ADAL" clId="{237EFF78-7144-404A-861C-A30803C4D6DE}" dt="2021-10-18T23:35:48.829" v="798" actId="20577"/>
          <ac:spMkLst>
            <pc:docMk/>
            <pc:sldMk cId="3092970408" sldId="262"/>
            <ac:spMk id="3" creationId="{06F0C41B-3B11-4F33-8C00-CD2AF3D44F6D}"/>
          </ac:spMkLst>
        </pc:spChg>
      </pc:sldChg>
      <pc:sldChg chg="del">
        <pc:chgData name="Alastair Higham-Lee" userId="48aedf94-7f07-4cf1-9ecb-948aca0a1f00" providerId="ADAL" clId="{237EFF78-7144-404A-861C-A30803C4D6DE}" dt="2021-10-18T23:34:41.141" v="640" actId="2696"/>
        <pc:sldMkLst>
          <pc:docMk/>
          <pc:sldMk cId="3803152621" sldId="996"/>
        </pc:sldMkLst>
      </pc:sldChg>
      <pc:sldChg chg="modSp mod">
        <pc:chgData name="Alastair Higham-Lee" userId="48aedf94-7f07-4cf1-9ecb-948aca0a1f00" providerId="ADAL" clId="{237EFF78-7144-404A-861C-A30803C4D6DE}" dt="2021-10-18T23:34:18.349" v="637" actId="255"/>
        <pc:sldMkLst>
          <pc:docMk/>
          <pc:sldMk cId="4020053034" sldId="1011"/>
        </pc:sldMkLst>
        <pc:spChg chg="mod">
          <ac:chgData name="Alastair Higham-Lee" userId="48aedf94-7f07-4cf1-9ecb-948aca0a1f00" providerId="ADAL" clId="{237EFF78-7144-404A-861C-A30803C4D6DE}" dt="2021-10-18T23:34:18.349" v="637" actId="255"/>
          <ac:spMkLst>
            <pc:docMk/>
            <pc:sldMk cId="4020053034" sldId="1011"/>
            <ac:spMk id="2" creationId="{45D0778D-113A-47FF-9447-D0F7AEEEC7ED}"/>
          </ac:spMkLst>
        </pc:spChg>
      </pc:sldChg>
      <pc:sldChg chg="modSp mod">
        <pc:chgData name="Alastair Higham-Lee" userId="48aedf94-7f07-4cf1-9ecb-948aca0a1f00" providerId="ADAL" clId="{237EFF78-7144-404A-861C-A30803C4D6DE}" dt="2021-10-18T23:34:25.187" v="638" actId="255"/>
        <pc:sldMkLst>
          <pc:docMk/>
          <pc:sldMk cId="2033067150" sldId="1012"/>
        </pc:sldMkLst>
        <pc:spChg chg="mod">
          <ac:chgData name="Alastair Higham-Lee" userId="48aedf94-7f07-4cf1-9ecb-948aca0a1f00" providerId="ADAL" clId="{237EFF78-7144-404A-861C-A30803C4D6DE}" dt="2021-10-18T23:34:25.187" v="638" actId="255"/>
          <ac:spMkLst>
            <pc:docMk/>
            <pc:sldMk cId="2033067150" sldId="1012"/>
            <ac:spMk id="2" creationId="{1AC70377-9360-4DF2-B997-C6F9DA4C8540}"/>
          </ac:spMkLst>
        </pc:spChg>
      </pc:sldChg>
      <pc:sldChg chg="modSp mod">
        <pc:chgData name="Alastair Higham-Lee" userId="48aedf94-7f07-4cf1-9ecb-948aca0a1f00" providerId="ADAL" clId="{237EFF78-7144-404A-861C-A30803C4D6DE}" dt="2021-10-18T23:35:08.704" v="747" actId="20577"/>
        <pc:sldMkLst>
          <pc:docMk/>
          <pc:sldMk cId="2141570084" sldId="1013"/>
        </pc:sldMkLst>
        <pc:spChg chg="mod">
          <ac:chgData name="Alastair Higham-Lee" userId="48aedf94-7f07-4cf1-9ecb-948aca0a1f00" providerId="ADAL" clId="{237EFF78-7144-404A-861C-A30803C4D6DE}" dt="2021-10-18T23:34:33.616" v="639" actId="255"/>
          <ac:spMkLst>
            <pc:docMk/>
            <pc:sldMk cId="2141570084" sldId="1013"/>
            <ac:spMk id="2" creationId="{45D0778D-113A-47FF-9447-D0F7AEEEC7ED}"/>
          </ac:spMkLst>
        </pc:spChg>
        <pc:spChg chg="mod">
          <ac:chgData name="Alastair Higham-Lee" userId="48aedf94-7f07-4cf1-9ecb-948aca0a1f00" providerId="ADAL" clId="{237EFF78-7144-404A-861C-A30803C4D6DE}" dt="2021-10-18T23:35:08.704" v="747" actId="20577"/>
          <ac:spMkLst>
            <pc:docMk/>
            <pc:sldMk cId="2141570084" sldId="1013"/>
            <ac:spMk id="3" creationId="{6F710143-70CA-4A71-9C01-AEDC776D5E26}"/>
          </ac:spMkLst>
        </pc:spChg>
      </pc:sldChg>
    </pc:docChg>
  </pc:docChgLst>
  <pc:docChgLst>
    <pc:chgData name="Alastair Higham-Lee" userId="48aedf94-7f07-4cf1-9ecb-948aca0a1f00" providerId="ADAL" clId="{837526A7-16BC-4822-8007-44EF24FEAB32}"/>
    <pc:docChg chg="custSel addSld delSld modSld">
      <pc:chgData name="Alastair Higham-Lee" userId="48aedf94-7f07-4cf1-9ecb-948aca0a1f00" providerId="ADAL" clId="{837526A7-16BC-4822-8007-44EF24FEAB32}" dt="2021-10-29T00:02:08.791" v="63" actId="729"/>
      <pc:docMkLst>
        <pc:docMk/>
      </pc:docMkLst>
      <pc:sldChg chg="delSp modSp mod">
        <pc:chgData name="Alastair Higham-Lee" userId="48aedf94-7f07-4cf1-9ecb-948aca0a1f00" providerId="ADAL" clId="{837526A7-16BC-4822-8007-44EF24FEAB32}" dt="2021-10-19T20:27:16.314" v="1" actId="21"/>
        <pc:sldMkLst>
          <pc:docMk/>
          <pc:sldMk cId="3092970408" sldId="262"/>
        </pc:sldMkLst>
        <pc:spChg chg="del mod">
          <ac:chgData name="Alastair Higham-Lee" userId="48aedf94-7f07-4cf1-9ecb-948aca0a1f00" providerId="ADAL" clId="{837526A7-16BC-4822-8007-44EF24FEAB32}" dt="2021-10-19T20:27:16.314" v="1" actId="21"/>
          <ac:spMkLst>
            <pc:docMk/>
            <pc:sldMk cId="3092970408" sldId="262"/>
            <ac:spMk id="3" creationId="{06F0C41B-3B11-4F33-8C00-CD2AF3D44F6D}"/>
          </ac:spMkLst>
        </pc:spChg>
      </pc:sldChg>
      <pc:sldChg chg="mod modShow">
        <pc:chgData name="Alastair Higham-Lee" userId="48aedf94-7f07-4cf1-9ecb-948aca0a1f00" providerId="ADAL" clId="{837526A7-16BC-4822-8007-44EF24FEAB32}" dt="2021-10-29T00:02:08.791" v="63" actId="729"/>
        <pc:sldMkLst>
          <pc:docMk/>
          <pc:sldMk cId="389615910" sldId="949"/>
        </pc:sldMkLst>
      </pc:sldChg>
      <pc:sldChg chg="mod modShow">
        <pc:chgData name="Alastair Higham-Lee" userId="48aedf94-7f07-4cf1-9ecb-948aca0a1f00" providerId="ADAL" clId="{837526A7-16BC-4822-8007-44EF24FEAB32}" dt="2021-10-29T00:02:08.791" v="63" actId="729"/>
        <pc:sldMkLst>
          <pc:docMk/>
          <pc:sldMk cId="2171879530" sldId="952"/>
        </pc:sldMkLst>
      </pc:sldChg>
      <pc:sldChg chg="mod modShow">
        <pc:chgData name="Alastair Higham-Lee" userId="48aedf94-7f07-4cf1-9ecb-948aca0a1f00" providerId="ADAL" clId="{837526A7-16BC-4822-8007-44EF24FEAB32}" dt="2021-10-29T00:02:08.791" v="63" actId="729"/>
        <pc:sldMkLst>
          <pc:docMk/>
          <pc:sldMk cId="270017912" sldId="988"/>
        </pc:sldMkLst>
      </pc:sldChg>
      <pc:sldChg chg="mod modShow">
        <pc:chgData name="Alastair Higham-Lee" userId="48aedf94-7f07-4cf1-9ecb-948aca0a1f00" providerId="ADAL" clId="{837526A7-16BC-4822-8007-44EF24FEAB32}" dt="2021-10-29T00:02:08.791" v="63" actId="729"/>
        <pc:sldMkLst>
          <pc:docMk/>
          <pc:sldMk cId="2033152137" sldId="990"/>
        </pc:sldMkLst>
      </pc:sldChg>
      <pc:sldChg chg="mod modShow">
        <pc:chgData name="Alastair Higham-Lee" userId="48aedf94-7f07-4cf1-9ecb-948aca0a1f00" providerId="ADAL" clId="{837526A7-16BC-4822-8007-44EF24FEAB32}" dt="2021-10-29T00:02:08.791" v="63" actId="729"/>
        <pc:sldMkLst>
          <pc:docMk/>
          <pc:sldMk cId="3079300982" sldId="993"/>
        </pc:sldMkLst>
      </pc:sldChg>
      <pc:sldChg chg="mod modShow">
        <pc:chgData name="Alastair Higham-Lee" userId="48aedf94-7f07-4cf1-9ecb-948aca0a1f00" providerId="ADAL" clId="{837526A7-16BC-4822-8007-44EF24FEAB32}" dt="2021-10-29T00:02:08.791" v="63" actId="729"/>
        <pc:sldMkLst>
          <pc:docMk/>
          <pc:sldMk cId="3258601383" sldId="994"/>
        </pc:sldMkLst>
      </pc:sldChg>
      <pc:sldChg chg="mod modShow">
        <pc:chgData name="Alastair Higham-Lee" userId="48aedf94-7f07-4cf1-9ecb-948aca0a1f00" providerId="ADAL" clId="{837526A7-16BC-4822-8007-44EF24FEAB32}" dt="2021-10-29T00:02:08.791" v="63" actId="729"/>
        <pc:sldMkLst>
          <pc:docMk/>
          <pc:sldMk cId="2064247002" sldId="997"/>
        </pc:sldMkLst>
      </pc:sldChg>
      <pc:sldChg chg="del">
        <pc:chgData name="Alastair Higham-Lee" userId="48aedf94-7f07-4cf1-9ecb-948aca0a1f00" providerId="ADAL" clId="{837526A7-16BC-4822-8007-44EF24FEAB32}" dt="2021-10-20T00:09:21.045" v="2" actId="2696"/>
        <pc:sldMkLst>
          <pc:docMk/>
          <pc:sldMk cId="4102111314" sldId="1009"/>
        </pc:sldMkLst>
      </pc:sldChg>
      <pc:sldChg chg="del">
        <pc:chgData name="Alastair Higham-Lee" userId="48aedf94-7f07-4cf1-9ecb-948aca0a1f00" providerId="ADAL" clId="{837526A7-16BC-4822-8007-44EF24FEAB32}" dt="2021-10-20T00:09:21.045" v="2" actId="2696"/>
        <pc:sldMkLst>
          <pc:docMk/>
          <pc:sldMk cId="3453317045" sldId="1010"/>
        </pc:sldMkLst>
      </pc:sldChg>
      <pc:sldChg chg="modSp mod modShow">
        <pc:chgData name="Alastair Higham-Lee" userId="48aedf94-7f07-4cf1-9ecb-948aca0a1f00" providerId="ADAL" clId="{837526A7-16BC-4822-8007-44EF24FEAB32}" dt="2021-10-29T00:02:08.791" v="63" actId="729"/>
        <pc:sldMkLst>
          <pc:docMk/>
          <pc:sldMk cId="4020053034" sldId="1011"/>
        </pc:sldMkLst>
        <pc:spChg chg="mod">
          <ac:chgData name="Alastair Higham-Lee" userId="48aedf94-7f07-4cf1-9ecb-948aca0a1f00" providerId="ADAL" clId="{837526A7-16BC-4822-8007-44EF24FEAB32}" dt="2021-10-20T00:10:48.131" v="58" actId="20577"/>
          <ac:spMkLst>
            <pc:docMk/>
            <pc:sldMk cId="4020053034" sldId="1011"/>
            <ac:spMk id="3" creationId="{6F710143-70CA-4A71-9C01-AEDC776D5E26}"/>
          </ac:spMkLst>
        </pc:spChg>
      </pc:sldChg>
      <pc:sldChg chg="mod modShow">
        <pc:chgData name="Alastair Higham-Lee" userId="48aedf94-7f07-4cf1-9ecb-948aca0a1f00" providerId="ADAL" clId="{837526A7-16BC-4822-8007-44EF24FEAB32}" dt="2021-10-29T00:02:08.791" v="63" actId="729"/>
        <pc:sldMkLst>
          <pc:docMk/>
          <pc:sldMk cId="2033067150" sldId="1012"/>
        </pc:sldMkLst>
      </pc:sldChg>
      <pc:sldChg chg="mod modShow">
        <pc:chgData name="Alastair Higham-Lee" userId="48aedf94-7f07-4cf1-9ecb-948aca0a1f00" providerId="ADAL" clId="{837526A7-16BC-4822-8007-44EF24FEAB32}" dt="2021-10-29T00:02:08.791" v="63" actId="729"/>
        <pc:sldMkLst>
          <pc:docMk/>
          <pc:sldMk cId="2141570084" sldId="1013"/>
        </pc:sldMkLst>
      </pc:sldChg>
      <pc:sldChg chg="addSp delSp modSp mod modShow">
        <pc:chgData name="Alastair Higham-Lee" userId="48aedf94-7f07-4cf1-9ecb-948aca0a1f00" providerId="ADAL" clId="{837526A7-16BC-4822-8007-44EF24FEAB32}" dt="2021-10-29T00:02:08.791" v="63" actId="729"/>
        <pc:sldMkLst>
          <pc:docMk/>
          <pc:sldMk cId="2224185776" sldId="1014"/>
        </pc:sldMkLst>
        <pc:spChg chg="del mod">
          <ac:chgData name="Alastair Higham-Lee" userId="48aedf94-7f07-4cf1-9ecb-948aca0a1f00" providerId="ADAL" clId="{837526A7-16BC-4822-8007-44EF24FEAB32}" dt="2021-10-20T00:10:13.767" v="12" actId="21"/>
          <ac:spMkLst>
            <pc:docMk/>
            <pc:sldMk cId="2224185776" sldId="1014"/>
            <ac:spMk id="2" creationId="{45D0778D-113A-47FF-9447-D0F7AEEEC7ED}"/>
          </ac:spMkLst>
        </pc:spChg>
        <pc:spChg chg="del mod">
          <ac:chgData name="Alastair Higham-Lee" userId="48aedf94-7f07-4cf1-9ecb-948aca0a1f00" providerId="ADAL" clId="{837526A7-16BC-4822-8007-44EF24FEAB32}" dt="2021-10-20T00:09:50.354" v="8" actId="21"/>
          <ac:spMkLst>
            <pc:docMk/>
            <pc:sldMk cId="2224185776" sldId="1014"/>
            <ac:spMk id="3" creationId="{6F710143-70CA-4A71-9C01-AEDC776D5E26}"/>
          </ac:spMkLst>
        </pc:spChg>
        <pc:picChg chg="add mod">
          <ac:chgData name="Alastair Higham-Lee" userId="48aedf94-7f07-4cf1-9ecb-948aca0a1f00" providerId="ADAL" clId="{837526A7-16BC-4822-8007-44EF24FEAB32}" dt="2021-10-20T00:10:21.825" v="14" actId="14100"/>
          <ac:picMkLst>
            <pc:docMk/>
            <pc:sldMk cId="2224185776" sldId="1014"/>
            <ac:picMk id="4" creationId="{C5EB897C-199F-44CE-831F-B4CB9A4D73A4}"/>
          </ac:picMkLst>
        </pc:picChg>
      </pc:sldChg>
      <pc:sldChg chg="add del">
        <pc:chgData name="Alastair Higham-Lee" userId="48aedf94-7f07-4cf1-9ecb-948aca0a1f00" providerId="ADAL" clId="{837526A7-16BC-4822-8007-44EF24FEAB32}" dt="2021-10-20T00:09:36.775" v="5"/>
        <pc:sldMkLst>
          <pc:docMk/>
          <pc:sldMk cId="587078256" sldId="1015"/>
        </pc:sldMkLst>
      </pc:sldChg>
      <pc:sldChg chg="add del">
        <pc:chgData name="Alastair Higham-Lee" userId="48aedf94-7f07-4cf1-9ecb-948aca0a1f00" providerId="ADAL" clId="{837526A7-16BC-4822-8007-44EF24FEAB32}" dt="2021-10-20T00:09:45.440" v="7"/>
        <pc:sldMkLst>
          <pc:docMk/>
          <pc:sldMk cId="2508487974" sldId="10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A1C20C-C66C-4EFE-91E1-AA6937104EB1}" type="datetimeFigureOut">
              <a:rPr lang="en-NZ" smtClean="0"/>
              <a:t>29/10/2021</a:t>
            </a:fld>
            <a:endParaRPr lang="en-NZ" dirty="0"/>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3AFC2ED-825B-4C95-83C3-8B5034564E43}" type="slidenum">
              <a:rPr lang="en-NZ" smtClean="0"/>
              <a:t>‹#›</a:t>
            </a:fld>
            <a:endParaRPr lang="en-NZ" dirty="0"/>
          </a:p>
        </p:txBody>
      </p:sp>
    </p:spTree>
    <p:extLst>
      <p:ext uri="{BB962C8B-B14F-4D97-AF65-F5344CB8AC3E}">
        <p14:creationId xmlns:p14="http://schemas.microsoft.com/office/powerpoint/2010/main" val="3842087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D49C556-1CDE-4A94-8DD3-443D49DACC10}" type="datetimeFigureOut">
              <a:rPr lang="en-NZ" smtClean="0"/>
              <a:t>29/10/2021</a:t>
            </a:fld>
            <a:endParaRPr lang="en-NZ"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D8530D3-9057-48DF-8DF9-F9CC526A52B5}" type="slidenum">
              <a:rPr lang="en-NZ" smtClean="0"/>
              <a:t>‹#›</a:t>
            </a:fld>
            <a:endParaRPr lang="en-NZ" dirty="0"/>
          </a:p>
        </p:txBody>
      </p:sp>
    </p:spTree>
    <p:extLst>
      <p:ext uri="{BB962C8B-B14F-4D97-AF65-F5344CB8AC3E}">
        <p14:creationId xmlns:p14="http://schemas.microsoft.com/office/powerpoint/2010/main" val="2611655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9144001" cy="6857999"/>
          </a:xfrm>
          <a:prstGeom prst="rect">
            <a:avLst/>
          </a:prstGeom>
        </p:spPr>
      </p:pic>
      <p:sp>
        <p:nvSpPr>
          <p:cNvPr id="2" name="Title 1"/>
          <p:cNvSpPr>
            <a:spLocks noGrp="1"/>
          </p:cNvSpPr>
          <p:nvPr>
            <p:ph type="ctrTitle"/>
          </p:nvPr>
        </p:nvSpPr>
        <p:spPr>
          <a:xfrm>
            <a:off x="865318" y="1096352"/>
            <a:ext cx="7461975"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865317" y="3465115"/>
            <a:ext cx="7461975"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310" y="895754"/>
            <a:ext cx="1605982" cy="646741"/>
          </a:xfrm>
          <a:prstGeom prst="rect">
            <a:avLst/>
          </a:prstGeom>
        </p:spPr>
      </p:pic>
    </p:spTree>
    <p:extLst>
      <p:ext uri="{BB962C8B-B14F-4D97-AF65-F5344CB8AC3E}">
        <p14:creationId xmlns:p14="http://schemas.microsoft.com/office/powerpoint/2010/main" val="2223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628650" y="1825625"/>
            <a:ext cx="78867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298240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628650" y="1825625"/>
            <a:ext cx="78867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3" y="490270"/>
            <a:ext cx="751081" cy="302712"/>
          </a:xfrm>
          <a:prstGeom prst="rect">
            <a:avLst/>
          </a:prstGeom>
        </p:spPr>
      </p:pic>
    </p:spTree>
    <p:extLst>
      <p:ext uri="{BB962C8B-B14F-4D97-AF65-F5344CB8AC3E}">
        <p14:creationId xmlns:p14="http://schemas.microsoft.com/office/powerpoint/2010/main" val="338808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628650" y="1825625"/>
            <a:ext cx="78867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196698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4911365" y="1825625"/>
            <a:ext cx="3603985"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178573" y="1872613"/>
            <a:ext cx="396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277576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4911365" y="1825625"/>
            <a:ext cx="3603985"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3" y="490270"/>
            <a:ext cx="751081" cy="302712"/>
          </a:xfrm>
          <a:prstGeom prst="rect">
            <a:avLst/>
          </a:prstGeom>
        </p:spPr>
      </p:pic>
      <p:sp>
        <p:nvSpPr>
          <p:cNvPr id="11" name="Content Placeholder 3"/>
          <p:cNvSpPr>
            <a:spLocks noGrp="1"/>
          </p:cNvSpPr>
          <p:nvPr>
            <p:ph sz="quarter" idx="10"/>
          </p:nvPr>
        </p:nvSpPr>
        <p:spPr>
          <a:xfrm>
            <a:off x="178573" y="1872613"/>
            <a:ext cx="396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97751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4911365" y="1825625"/>
            <a:ext cx="3603985"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
        <p:nvSpPr>
          <p:cNvPr id="9" name="Content Placeholder 3"/>
          <p:cNvSpPr>
            <a:spLocks noGrp="1"/>
          </p:cNvSpPr>
          <p:nvPr>
            <p:ph sz="quarter" idx="10"/>
          </p:nvPr>
        </p:nvSpPr>
        <p:spPr>
          <a:xfrm>
            <a:off x="178573" y="1872613"/>
            <a:ext cx="396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2468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628651" y="1825625"/>
            <a:ext cx="2226212"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9432388" y="1681089"/>
            <a:ext cx="9144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3467251" y="1458153"/>
            <a:ext cx="567674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ext Placeholder 20"/>
          <p:cNvSpPr>
            <a:spLocks noGrp="1"/>
          </p:cNvSpPr>
          <p:nvPr>
            <p:ph type="body" sz="quarter" idx="10"/>
          </p:nvPr>
        </p:nvSpPr>
        <p:spPr>
          <a:xfrm>
            <a:off x="4011930" y="5794375"/>
            <a:ext cx="414908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3657600" y="1681163"/>
            <a:ext cx="516240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02810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628651" y="1825625"/>
            <a:ext cx="2226212"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9432388" y="1681089"/>
            <a:ext cx="9144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3467251" y="1458153"/>
            <a:ext cx="567674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ext Placeholder 20"/>
          <p:cNvSpPr>
            <a:spLocks noGrp="1"/>
          </p:cNvSpPr>
          <p:nvPr>
            <p:ph type="body" sz="quarter" idx="10"/>
          </p:nvPr>
        </p:nvSpPr>
        <p:spPr>
          <a:xfrm>
            <a:off x="4011930" y="5794375"/>
            <a:ext cx="414908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3657600" y="1681163"/>
            <a:ext cx="51624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3" y="490270"/>
            <a:ext cx="751081" cy="302712"/>
          </a:xfrm>
          <a:prstGeom prst="rect">
            <a:avLst/>
          </a:prstGeom>
        </p:spPr>
      </p:pic>
    </p:spTree>
    <p:extLst>
      <p:ext uri="{BB962C8B-B14F-4D97-AF65-F5344CB8AC3E}">
        <p14:creationId xmlns:p14="http://schemas.microsoft.com/office/powerpoint/2010/main" val="4277808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628651" y="1825625"/>
            <a:ext cx="2226212"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9432388" y="1681089"/>
            <a:ext cx="9144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3467251" y="1458153"/>
            <a:ext cx="567674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ext Placeholder 20"/>
          <p:cNvSpPr>
            <a:spLocks noGrp="1"/>
          </p:cNvSpPr>
          <p:nvPr>
            <p:ph type="body" sz="quarter" idx="10"/>
          </p:nvPr>
        </p:nvSpPr>
        <p:spPr>
          <a:xfrm>
            <a:off x="4011930" y="5794375"/>
            <a:ext cx="414908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
        <p:nvSpPr>
          <p:cNvPr id="2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3657600" y="1681163"/>
            <a:ext cx="51624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22594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554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324000" y="0"/>
            <a:ext cx="8820000" cy="6857999"/>
          </a:xfrm>
          <a:prstGeom prst="rect">
            <a:avLst/>
          </a:prstGeom>
        </p:spPr>
      </p:pic>
      <p:sp>
        <p:nvSpPr>
          <p:cNvPr id="2" name="Title 1"/>
          <p:cNvSpPr>
            <a:spLocks noGrp="1"/>
          </p:cNvSpPr>
          <p:nvPr>
            <p:ph type="ctrTitle"/>
          </p:nvPr>
        </p:nvSpPr>
        <p:spPr>
          <a:xfrm>
            <a:off x="865318" y="1096352"/>
            <a:ext cx="7461975"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865317" y="3465115"/>
            <a:ext cx="7461975"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310" y="895755"/>
            <a:ext cx="1605982" cy="647268"/>
          </a:xfrm>
          <a:prstGeom prst="rect">
            <a:avLst/>
          </a:prstGeom>
        </p:spPr>
      </p:pic>
    </p:spTree>
    <p:extLst>
      <p:ext uri="{BB962C8B-B14F-4D97-AF65-F5344CB8AC3E}">
        <p14:creationId xmlns:p14="http://schemas.microsoft.com/office/powerpoint/2010/main" val="304096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7930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53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247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5858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5077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8806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201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Click icon to add picture</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1631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208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32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324000" y="0"/>
            <a:ext cx="8820000" cy="6857999"/>
          </a:xfrm>
          <a:prstGeom prst="rect">
            <a:avLst/>
          </a:prstGeom>
        </p:spPr>
      </p:pic>
      <p:sp>
        <p:nvSpPr>
          <p:cNvPr id="2" name="Title 1"/>
          <p:cNvSpPr>
            <a:spLocks noGrp="1"/>
          </p:cNvSpPr>
          <p:nvPr>
            <p:ph type="ctrTitle"/>
          </p:nvPr>
        </p:nvSpPr>
        <p:spPr>
          <a:xfrm>
            <a:off x="865318" y="1096352"/>
            <a:ext cx="7461975"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865317" y="3465115"/>
            <a:ext cx="7461975"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310" y="895754"/>
            <a:ext cx="1605983" cy="646741"/>
          </a:xfrm>
          <a:prstGeom prst="rect">
            <a:avLst/>
          </a:prstGeom>
        </p:spPr>
      </p:pic>
    </p:spTree>
    <p:extLst>
      <p:ext uri="{BB962C8B-B14F-4D97-AF65-F5344CB8AC3E}">
        <p14:creationId xmlns:p14="http://schemas.microsoft.com/office/powerpoint/2010/main" val="2053561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0" name="Round Single Corner Rectangle 9"/>
          <p:cNvSpPr/>
          <p:nvPr userDrawn="1"/>
        </p:nvSpPr>
        <p:spPr>
          <a:xfrm rot="10800000" flipH="1">
            <a:off x="243000" y="324000"/>
            <a:ext cx="86589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pic>
        <p:nvPicPr>
          <p:cNvPr id="8"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 y="0"/>
            <a:ext cx="9153144" cy="6858000"/>
          </a:xfrm>
          <a:prstGeom prst="rect">
            <a:avLst/>
          </a:prstGeom>
        </p:spPr>
      </p:pic>
      <p:sp>
        <p:nvSpPr>
          <p:cNvPr id="2" name="Title 1"/>
          <p:cNvSpPr>
            <a:spLocks noGrp="1"/>
          </p:cNvSpPr>
          <p:nvPr>
            <p:ph type="ctrTitle"/>
          </p:nvPr>
        </p:nvSpPr>
        <p:spPr>
          <a:xfrm>
            <a:off x="865320" y="1096355"/>
            <a:ext cx="7461975" cy="2168165"/>
          </a:xfrm>
          <a:prstGeom prst="rect">
            <a:avLst/>
          </a:prstGeom>
          <a:solidFill>
            <a:schemeClr val="bg1">
              <a:alpha val="0"/>
            </a:schemeClr>
          </a:solidFill>
        </p:spPr>
        <p:txBody>
          <a:bodyPr anchor="b">
            <a:normAutofit/>
          </a:bodyPr>
          <a:lstStyle>
            <a:lvl1pPr algn="l">
              <a:defRPr sz="2571"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865319" y="3465118"/>
            <a:ext cx="7461975" cy="1222849"/>
          </a:xfrm>
          <a:prstGeom prst="rect">
            <a:avLst/>
          </a:prstGeom>
        </p:spPr>
        <p:txBody>
          <a:bodyPr/>
          <a:lstStyle>
            <a:lvl1pPr marL="0" indent="0" algn="l">
              <a:buNone/>
              <a:defRPr sz="2000">
                <a:solidFill>
                  <a:schemeClr val="bg1"/>
                </a:solidFill>
                <a:latin typeface="Segoe UI" panose="020B0502040204020203" pitchFamily="34" charset="0"/>
                <a:cs typeface="Segoe UI" panose="020B0502040204020203" pitchFamily="34" charset="0"/>
              </a:defRPr>
            </a:lvl1pPr>
            <a:lvl2pPr marL="326584" indent="0" algn="ctr">
              <a:buNone/>
              <a:defRPr sz="1429"/>
            </a:lvl2pPr>
            <a:lvl3pPr marL="653169" indent="0" algn="ctr">
              <a:buNone/>
              <a:defRPr sz="1286"/>
            </a:lvl3pPr>
            <a:lvl4pPr marL="979753" indent="0" algn="ctr">
              <a:buNone/>
              <a:defRPr sz="1143"/>
            </a:lvl4pPr>
            <a:lvl5pPr marL="1306338" indent="0" algn="ctr">
              <a:buNone/>
              <a:defRPr sz="1143"/>
            </a:lvl5pPr>
            <a:lvl6pPr marL="1632923" indent="0" algn="ctr">
              <a:buNone/>
              <a:defRPr sz="1143"/>
            </a:lvl6pPr>
            <a:lvl7pPr marL="1959507" indent="0" algn="ctr">
              <a:buNone/>
              <a:defRPr sz="1143"/>
            </a:lvl7pPr>
            <a:lvl8pPr marL="2286091" indent="0" algn="ctr">
              <a:buNone/>
              <a:defRPr sz="1143"/>
            </a:lvl8pPr>
            <a:lvl9pPr marL="2612676" indent="0" algn="ctr">
              <a:buNone/>
              <a:defRPr sz="1143"/>
            </a:lvl9pPr>
          </a:lstStyle>
          <a:p>
            <a:r>
              <a:rPr lang="en-US" dirty="0"/>
              <a:t>Click to edit Master subtitle style</a:t>
            </a:r>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429">
                <a:solidFill>
                  <a:schemeClr val="bg1"/>
                </a:solidFill>
                <a:latin typeface="Segoe UI" panose="020B0502040204020203" pitchFamily="34" charset="0"/>
                <a:cs typeface="Segoe UI" panose="020B0502040204020203" pitchFamily="34" charset="0"/>
              </a:defRPr>
            </a:lvl1pPr>
            <a:lvl2pPr marL="326584" indent="0">
              <a:buNone/>
              <a:defRPr sz="1286">
                <a:solidFill>
                  <a:schemeClr val="bg1"/>
                </a:solidFill>
                <a:latin typeface="Segoe UI" panose="020B0502040204020203" pitchFamily="34" charset="0"/>
                <a:cs typeface="Segoe UI" panose="020B0502040204020203" pitchFamily="34" charset="0"/>
              </a:defRPr>
            </a:lvl2pPr>
            <a:lvl3pPr marL="653169" indent="0">
              <a:buNone/>
              <a:defRPr sz="1286">
                <a:solidFill>
                  <a:schemeClr val="bg1"/>
                </a:solidFill>
                <a:latin typeface="Segoe UI" panose="020B0502040204020203" pitchFamily="34" charset="0"/>
                <a:cs typeface="Segoe UI" panose="020B0502040204020203" pitchFamily="34" charset="0"/>
              </a:defRPr>
            </a:lvl3pPr>
            <a:lvl4pPr marL="979753" indent="0">
              <a:buNone/>
              <a:defRPr sz="1286">
                <a:solidFill>
                  <a:schemeClr val="bg1"/>
                </a:solidFill>
                <a:latin typeface="Segoe UI" panose="020B0502040204020203" pitchFamily="34" charset="0"/>
                <a:cs typeface="Segoe UI" panose="020B0502040204020203" pitchFamily="34" charset="0"/>
              </a:defRPr>
            </a:lvl4pPr>
            <a:lvl5pPr marL="1306338" indent="0">
              <a:buNone/>
              <a:defRPr sz="1286">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8994" y="895755"/>
            <a:ext cx="1206443" cy="648424"/>
          </a:xfrm>
          <a:prstGeom prst="rect">
            <a:avLst/>
          </a:prstGeom>
        </p:spPr>
      </p:pic>
    </p:spTree>
    <p:extLst>
      <p:ext uri="{BB962C8B-B14F-4D97-AF65-F5344CB8AC3E}">
        <p14:creationId xmlns:p14="http://schemas.microsoft.com/office/powerpoint/2010/main" val="3736020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1" name="Round Single Corner Rectangle 10"/>
          <p:cNvSpPr/>
          <p:nvPr userDrawn="1"/>
        </p:nvSpPr>
        <p:spPr>
          <a:xfrm rot="10800000" flipH="1">
            <a:off x="243000" y="324000"/>
            <a:ext cx="86589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pic>
        <p:nvPicPr>
          <p:cNvPr id="8"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 y="0"/>
            <a:ext cx="9153144" cy="6858000"/>
          </a:xfrm>
          <a:prstGeom prst="rect">
            <a:avLst/>
          </a:prstGeom>
        </p:spPr>
      </p:pic>
      <p:sp>
        <p:nvSpPr>
          <p:cNvPr id="2" name="Title 1"/>
          <p:cNvSpPr>
            <a:spLocks noGrp="1"/>
          </p:cNvSpPr>
          <p:nvPr>
            <p:ph type="ctrTitle"/>
          </p:nvPr>
        </p:nvSpPr>
        <p:spPr>
          <a:xfrm>
            <a:off x="865320" y="1096355"/>
            <a:ext cx="7461975" cy="2168165"/>
          </a:xfrm>
          <a:prstGeom prst="rect">
            <a:avLst/>
          </a:prstGeom>
          <a:solidFill>
            <a:schemeClr val="bg1">
              <a:alpha val="0"/>
            </a:schemeClr>
          </a:solidFill>
        </p:spPr>
        <p:txBody>
          <a:bodyPr anchor="b">
            <a:normAutofit/>
          </a:bodyPr>
          <a:lstStyle>
            <a:lvl1pPr algn="l">
              <a:defRPr sz="2571"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865319" y="3465118"/>
            <a:ext cx="7461975" cy="1222849"/>
          </a:xfrm>
          <a:prstGeom prst="rect">
            <a:avLst/>
          </a:prstGeom>
        </p:spPr>
        <p:txBody>
          <a:bodyPr/>
          <a:lstStyle>
            <a:lvl1pPr marL="0" indent="0" algn="l">
              <a:buNone/>
              <a:defRPr sz="2000">
                <a:solidFill>
                  <a:schemeClr val="bg1"/>
                </a:solidFill>
                <a:latin typeface="Segoe UI" panose="020B0502040204020203" pitchFamily="34" charset="0"/>
                <a:cs typeface="Segoe UI" panose="020B0502040204020203" pitchFamily="34" charset="0"/>
              </a:defRPr>
            </a:lvl1pPr>
            <a:lvl2pPr marL="326584" indent="0" algn="ctr">
              <a:buNone/>
              <a:defRPr sz="1429"/>
            </a:lvl2pPr>
            <a:lvl3pPr marL="653169" indent="0" algn="ctr">
              <a:buNone/>
              <a:defRPr sz="1286"/>
            </a:lvl3pPr>
            <a:lvl4pPr marL="979753" indent="0" algn="ctr">
              <a:buNone/>
              <a:defRPr sz="1143"/>
            </a:lvl4pPr>
            <a:lvl5pPr marL="1306338" indent="0" algn="ctr">
              <a:buNone/>
              <a:defRPr sz="1143"/>
            </a:lvl5pPr>
            <a:lvl6pPr marL="1632923" indent="0" algn="ctr">
              <a:buNone/>
              <a:defRPr sz="1143"/>
            </a:lvl6pPr>
            <a:lvl7pPr marL="1959507" indent="0" algn="ctr">
              <a:buNone/>
              <a:defRPr sz="1143"/>
            </a:lvl7pPr>
            <a:lvl8pPr marL="2286091" indent="0" algn="ctr">
              <a:buNone/>
              <a:defRPr sz="1143"/>
            </a:lvl8pPr>
            <a:lvl9pPr marL="2612676" indent="0" algn="ctr">
              <a:buNone/>
              <a:defRPr sz="1143"/>
            </a:lvl9pPr>
          </a:lstStyle>
          <a:p>
            <a:r>
              <a:rPr lang="en-US" dirty="0"/>
              <a:t>Click to edit Master subtitle style</a:t>
            </a:r>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429">
                <a:solidFill>
                  <a:schemeClr val="bg1"/>
                </a:solidFill>
                <a:latin typeface="Segoe UI" panose="020B0502040204020203" pitchFamily="34" charset="0"/>
                <a:cs typeface="Segoe UI" panose="020B0502040204020203" pitchFamily="34" charset="0"/>
              </a:defRPr>
            </a:lvl1pPr>
            <a:lvl2pPr marL="326584" indent="0">
              <a:buNone/>
              <a:defRPr sz="1286">
                <a:solidFill>
                  <a:schemeClr val="bg1"/>
                </a:solidFill>
                <a:latin typeface="Segoe UI" panose="020B0502040204020203" pitchFamily="34" charset="0"/>
                <a:cs typeface="Segoe UI" panose="020B0502040204020203" pitchFamily="34" charset="0"/>
              </a:defRPr>
            </a:lvl2pPr>
            <a:lvl3pPr marL="653169" indent="0">
              <a:buNone/>
              <a:defRPr sz="1286">
                <a:solidFill>
                  <a:schemeClr val="bg1"/>
                </a:solidFill>
                <a:latin typeface="Segoe UI" panose="020B0502040204020203" pitchFamily="34" charset="0"/>
                <a:cs typeface="Segoe UI" panose="020B0502040204020203" pitchFamily="34" charset="0"/>
              </a:defRPr>
            </a:lvl3pPr>
            <a:lvl4pPr marL="979753" indent="0">
              <a:buNone/>
              <a:defRPr sz="1286">
                <a:solidFill>
                  <a:schemeClr val="bg1"/>
                </a:solidFill>
                <a:latin typeface="Segoe UI" panose="020B0502040204020203" pitchFamily="34" charset="0"/>
                <a:cs typeface="Segoe UI" panose="020B0502040204020203" pitchFamily="34" charset="0"/>
              </a:defRPr>
            </a:lvl4pPr>
            <a:lvl5pPr marL="1306338" indent="0">
              <a:buNone/>
              <a:defRPr sz="1286">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0313" y="895754"/>
            <a:ext cx="1203326" cy="646117"/>
          </a:xfrm>
          <a:prstGeom prst="rect">
            <a:avLst/>
          </a:prstGeom>
        </p:spPr>
      </p:pic>
    </p:spTree>
    <p:extLst>
      <p:ext uri="{BB962C8B-B14F-4D97-AF65-F5344CB8AC3E}">
        <p14:creationId xmlns:p14="http://schemas.microsoft.com/office/powerpoint/2010/main" val="411171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9148573" cy="6854574"/>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323999" y="365127"/>
            <a:ext cx="7886700" cy="1074060"/>
          </a:xfrm>
          <a:prstGeom prst="rect">
            <a:avLst/>
          </a:prstGeom>
        </p:spPr>
        <p:txBody>
          <a:bodyPr anchor="ctr" anchorCtr="0">
            <a:normAutofit/>
          </a:bodyPr>
          <a:lstStyle>
            <a:lvl1pPr>
              <a:defRPr sz="20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323999"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0592" y="490270"/>
            <a:ext cx="563117" cy="302362"/>
          </a:xfrm>
          <a:prstGeom prst="rect">
            <a:avLst/>
          </a:prstGeom>
        </p:spPr>
      </p:pic>
    </p:spTree>
    <p:extLst>
      <p:ext uri="{BB962C8B-B14F-4D97-AF65-F5344CB8AC3E}">
        <p14:creationId xmlns:p14="http://schemas.microsoft.com/office/powerpoint/2010/main" val="1828531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9148573" cy="6854574"/>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324000" y="365127"/>
            <a:ext cx="7886700" cy="1074060"/>
          </a:xfrm>
          <a:prstGeom prst="rect">
            <a:avLst/>
          </a:prstGeom>
        </p:spPr>
        <p:txBody>
          <a:bodyPr anchor="ctr" anchorCtr="0">
            <a:normAutofit/>
          </a:bodyPr>
          <a:lstStyle>
            <a:lvl1pPr>
              <a:defRPr sz="20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32400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5034" y="180000"/>
            <a:ext cx="994566" cy="442230"/>
          </a:xfrm>
          <a:prstGeom prst="rect">
            <a:avLst/>
          </a:prstGeom>
        </p:spPr>
      </p:pic>
      <p:graphicFrame>
        <p:nvGraphicFramePr>
          <p:cNvPr id="11" name="Table 7">
            <a:extLst>
              <a:ext uri="{FF2B5EF4-FFF2-40B4-BE49-F238E27FC236}">
                <a16:creationId xmlns:a16="http://schemas.microsoft.com/office/drawing/2014/main" id="{ECCEF602-6F05-408D-94C6-BDB95D969A1E}"/>
              </a:ext>
            </a:extLst>
          </p:cNvPr>
          <p:cNvGraphicFramePr>
            <a:graphicFrameLocks noGrp="1"/>
          </p:cNvGraphicFramePr>
          <p:nvPr userDrawn="1"/>
        </p:nvGraphicFramePr>
        <p:xfrm>
          <a:off x="-808891" y="339341"/>
          <a:ext cx="514286" cy="1342685"/>
        </p:xfrm>
        <a:graphic>
          <a:graphicData uri="http://schemas.openxmlformats.org/drawingml/2006/table">
            <a:tbl>
              <a:tblPr>
                <a:tableStyleId>{5C22544A-7EE6-4342-B048-85BDC9FD1C3A}</a:tableStyleId>
              </a:tblPr>
              <a:tblGrid>
                <a:gridCol w="257143">
                  <a:extLst>
                    <a:ext uri="{9D8B030D-6E8A-4147-A177-3AD203B41FA5}">
                      <a16:colId xmlns:a16="http://schemas.microsoft.com/office/drawing/2014/main" val="3232552670"/>
                    </a:ext>
                  </a:extLst>
                </a:gridCol>
                <a:gridCol w="257143">
                  <a:extLst>
                    <a:ext uri="{9D8B030D-6E8A-4147-A177-3AD203B41FA5}">
                      <a16:colId xmlns:a16="http://schemas.microsoft.com/office/drawing/2014/main" val="2032045881"/>
                    </a:ext>
                  </a:extLst>
                </a:gridCol>
              </a:tblGrid>
              <a:tr h="276133">
                <a:tc>
                  <a:txBody>
                    <a:bodyPr/>
                    <a:lstStyle/>
                    <a:p>
                      <a:endParaRPr lang="en-NZ" sz="1100" dirty="0"/>
                    </a:p>
                  </a:txBody>
                  <a:tcPr marL="101961" marR="101961" marT="50981" marB="5098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NZ" sz="800" b="1" dirty="0">
                        <a:solidFill>
                          <a:schemeClr val="bg1"/>
                        </a:solidFill>
                      </a:endParaRPr>
                    </a:p>
                  </a:txBody>
                  <a:tcPr marL="101961" marR="101961" marT="50981" marB="5098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3463"/>
                    </a:solidFill>
                  </a:tcPr>
                </a:tc>
                <a:extLst>
                  <a:ext uri="{0D108BD9-81ED-4DB2-BD59-A6C34878D82A}">
                    <a16:rowId xmlns:a16="http://schemas.microsoft.com/office/drawing/2014/main" val="879648970"/>
                  </a:ext>
                </a:extLst>
              </a:tr>
              <a:tr h="257143">
                <a:tc>
                  <a:txBody>
                    <a:bodyPr/>
                    <a:lstStyle/>
                    <a:p>
                      <a:pPr algn="ctr">
                        <a:lnSpc>
                          <a:spcPct val="70000"/>
                        </a:lnSpc>
                      </a:pPr>
                      <a:endParaRPr lang="en-NZ" sz="800" dirty="0">
                        <a:solidFill>
                          <a:schemeClr val="bg1"/>
                        </a:solidFill>
                      </a:endParaRPr>
                    </a:p>
                  </a:txBody>
                  <a:tcPr marL="101961" marR="101961" marT="50981" marB="5098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NZ" sz="800" dirty="0"/>
                    </a:p>
                  </a:txBody>
                  <a:tcPr marL="101961" marR="101961" marT="50981" marB="5098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178729132"/>
                  </a:ext>
                </a:extLst>
              </a:tr>
              <a:tr h="276133">
                <a:tc>
                  <a:txBody>
                    <a:bodyPr/>
                    <a:lstStyle/>
                    <a:p>
                      <a:pPr algn="ctr">
                        <a:lnSpc>
                          <a:spcPct val="70000"/>
                        </a:lnSpc>
                      </a:pPr>
                      <a:endParaRPr lang="en-NZ" sz="800" dirty="0">
                        <a:solidFill>
                          <a:schemeClr val="bg1"/>
                        </a:solidFill>
                      </a:endParaRPr>
                    </a:p>
                  </a:txBody>
                  <a:tcPr marL="101961" marR="101961" marT="50981" marB="5098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NZ" sz="1100" dirty="0"/>
                    </a:p>
                  </a:txBody>
                  <a:tcPr marL="101961" marR="101961" marT="50981" marB="5098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1222688147"/>
                  </a:ext>
                </a:extLst>
              </a:tr>
              <a:tr h="276133">
                <a:tc>
                  <a:txBody>
                    <a:bodyPr/>
                    <a:lstStyle/>
                    <a:p>
                      <a:pPr algn="ctr">
                        <a:lnSpc>
                          <a:spcPct val="70000"/>
                        </a:lnSpc>
                      </a:pPr>
                      <a:endParaRPr lang="en-NZ" sz="800" dirty="0">
                        <a:solidFill>
                          <a:schemeClr val="bg1"/>
                        </a:solidFill>
                      </a:endParaRPr>
                    </a:p>
                  </a:txBody>
                  <a:tcPr marL="101961" marR="101961" marT="50981" marB="5098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NZ" sz="1100" dirty="0"/>
                    </a:p>
                  </a:txBody>
                  <a:tcPr marL="101961" marR="101961" marT="50981" marB="5098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3378095823"/>
                  </a:ext>
                </a:extLst>
              </a:tr>
              <a:tr h="257143">
                <a:tc>
                  <a:txBody>
                    <a:bodyPr/>
                    <a:lstStyle/>
                    <a:p>
                      <a:pPr algn="ctr">
                        <a:lnSpc>
                          <a:spcPct val="70000"/>
                        </a:lnSpc>
                      </a:pPr>
                      <a:endParaRPr lang="en-NZ" sz="800" dirty="0">
                        <a:solidFill>
                          <a:schemeClr val="bg1"/>
                        </a:solidFill>
                      </a:endParaRPr>
                    </a:p>
                  </a:txBody>
                  <a:tcPr marL="101961" marR="101961" marT="50981" marB="5098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80000"/>
                        </a:lnSpc>
                      </a:pPr>
                      <a:endParaRPr lang="en-NZ" sz="1100" dirty="0"/>
                    </a:p>
                  </a:txBody>
                  <a:tcPr marL="101961" marR="101961" marT="50981" marB="5098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2877578188"/>
                  </a:ext>
                </a:extLst>
              </a:tr>
            </a:tbl>
          </a:graphicData>
        </a:graphic>
      </p:graphicFrame>
      <p:graphicFrame>
        <p:nvGraphicFramePr>
          <p:cNvPr id="12" name="Table 7">
            <a:extLst>
              <a:ext uri="{FF2B5EF4-FFF2-40B4-BE49-F238E27FC236}">
                <a16:creationId xmlns:a16="http://schemas.microsoft.com/office/drawing/2014/main" id="{9B9E11CA-63DF-41D3-B653-86BC34B4F252}"/>
              </a:ext>
            </a:extLst>
          </p:cNvPr>
          <p:cNvGraphicFramePr>
            <a:graphicFrameLocks noGrp="1"/>
          </p:cNvGraphicFramePr>
          <p:nvPr userDrawn="1"/>
        </p:nvGraphicFramePr>
        <p:xfrm>
          <a:off x="-808891" y="1825625"/>
          <a:ext cx="514286" cy="1546200"/>
        </p:xfrm>
        <a:graphic>
          <a:graphicData uri="http://schemas.openxmlformats.org/drawingml/2006/table">
            <a:tbl>
              <a:tblPr>
                <a:tableStyleId>{5C22544A-7EE6-4342-B048-85BDC9FD1C3A}</a:tableStyleId>
              </a:tblPr>
              <a:tblGrid>
                <a:gridCol w="257143">
                  <a:extLst>
                    <a:ext uri="{9D8B030D-6E8A-4147-A177-3AD203B41FA5}">
                      <a16:colId xmlns:a16="http://schemas.microsoft.com/office/drawing/2014/main" val="3232552670"/>
                    </a:ext>
                  </a:extLst>
                </a:gridCol>
                <a:gridCol w="257143">
                  <a:extLst>
                    <a:ext uri="{9D8B030D-6E8A-4147-A177-3AD203B41FA5}">
                      <a16:colId xmlns:a16="http://schemas.microsoft.com/office/drawing/2014/main" val="2032045881"/>
                    </a:ext>
                  </a:extLst>
                </a:gridCol>
              </a:tblGrid>
              <a:tr h="257700">
                <a:tc>
                  <a:txBody>
                    <a:bodyPr/>
                    <a:lstStyle/>
                    <a:p>
                      <a:endParaRPr lang="en-NZ" sz="1000" dirty="0"/>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NZ" sz="700" dirty="0">
                        <a:solidFill>
                          <a:schemeClr val="bg1"/>
                        </a:solidFill>
                      </a:endParaRPr>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3785106"/>
                  </a:ext>
                </a:extLst>
              </a:tr>
              <a:tr h="257700">
                <a:tc>
                  <a:txBody>
                    <a:bodyPr/>
                    <a:lstStyle/>
                    <a:p>
                      <a:endParaRPr lang="en-NZ" sz="1000" dirty="0"/>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D69"/>
                    </a:solidFill>
                  </a:tcPr>
                </a:tc>
                <a:tc>
                  <a:txBody>
                    <a:bodyPr/>
                    <a:lstStyle/>
                    <a:p>
                      <a:pPr algn="ctr"/>
                      <a:endParaRPr lang="en-NZ" sz="700" dirty="0">
                        <a:solidFill>
                          <a:schemeClr val="bg1"/>
                        </a:solidFill>
                      </a:endParaRPr>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5FB"/>
                    </a:solidFill>
                  </a:tcPr>
                </a:tc>
                <a:extLst>
                  <a:ext uri="{0D108BD9-81ED-4DB2-BD59-A6C34878D82A}">
                    <a16:rowId xmlns:a16="http://schemas.microsoft.com/office/drawing/2014/main" val="879648970"/>
                  </a:ext>
                </a:extLst>
              </a:tr>
              <a:tr h="257700">
                <a:tc>
                  <a:txBody>
                    <a:bodyPr/>
                    <a:lstStyle/>
                    <a:p>
                      <a:pPr algn="ctr"/>
                      <a:endParaRPr lang="en-NZ" sz="700" dirty="0">
                        <a:solidFill>
                          <a:schemeClr val="bg1"/>
                        </a:solidFill>
                      </a:endParaRPr>
                    </a:p>
                  </a:txBody>
                  <a:tcPr marL="65314" marR="65314" marT="32657" marB="32657" vert="vert2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408F"/>
                    </a:solidFill>
                  </a:tcPr>
                </a:tc>
                <a:tc>
                  <a:txBody>
                    <a:bodyPr/>
                    <a:lstStyle/>
                    <a:p>
                      <a:endParaRPr lang="en-NZ" sz="1000" dirty="0"/>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4F6"/>
                    </a:solidFill>
                  </a:tcPr>
                </a:tc>
                <a:extLst>
                  <a:ext uri="{0D108BD9-81ED-4DB2-BD59-A6C34878D82A}">
                    <a16:rowId xmlns:a16="http://schemas.microsoft.com/office/drawing/2014/main" val="178729132"/>
                  </a:ext>
                </a:extLst>
              </a:tr>
              <a:tr h="257700">
                <a:tc>
                  <a:txBody>
                    <a:bodyPr/>
                    <a:lstStyle/>
                    <a:p>
                      <a:pPr algn="ctr"/>
                      <a:endParaRPr lang="en-NZ" sz="700" dirty="0">
                        <a:solidFill>
                          <a:schemeClr val="bg1"/>
                        </a:solidFill>
                      </a:endParaRPr>
                    </a:p>
                  </a:txBody>
                  <a:tcPr marL="65314" marR="65314" marT="32657" marB="32657" vert="vert2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37A"/>
                    </a:solidFill>
                  </a:tcPr>
                </a:tc>
                <a:tc>
                  <a:txBody>
                    <a:bodyPr/>
                    <a:lstStyle/>
                    <a:p>
                      <a:endParaRPr lang="en-NZ" sz="1000" dirty="0"/>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FFE"/>
                    </a:solidFill>
                  </a:tcPr>
                </a:tc>
                <a:extLst>
                  <a:ext uri="{0D108BD9-81ED-4DB2-BD59-A6C34878D82A}">
                    <a16:rowId xmlns:a16="http://schemas.microsoft.com/office/drawing/2014/main" val="1222688147"/>
                  </a:ext>
                </a:extLst>
              </a:tr>
              <a:tr h="257700">
                <a:tc>
                  <a:txBody>
                    <a:bodyPr/>
                    <a:lstStyle/>
                    <a:p>
                      <a:pPr algn="ctr"/>
                      <a:endParaRPr lang="en-NZ" sz="700" dirty="0">
                        <a:solidFill>
                          <a:schemeClr val="bg1"/>
                        </a:solidFill>
                      </a:endParaRPr>
                    </a:p>
                  </a:txBody>
                  <a:tcPr marL="65314" marR="65314" marT="32657" marB="32657" vert="vert2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10051"/>
                    </a:solidFill>
                  </a:tcPr>
                </a:tc>
                <a:tc>
                  <a:txBody>
                    <a:bodyPr/>
                    <a:lstStyle/>
                    <a:p>
                      <a:endParaRPr lang="en-NZ" sz="1000" dirty="0"/>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EF"/>
                    </a:solidFill>
                  </a:tcPr>
                </a:tc>
                <a:extLst>
                  <a:ext uri="{0D108BD9-81ED-4DB2-BD59-A6C34878D82A}">
                    <a16:rowId xmlns:a16="http://schemas.microsoft.com/office/drawing/2014/main" val="3378095823"/>
                  </a:ext>
                </a:extLst>
              </a:tr>
              <a:tr h="257700">
                <a:tc>
                  <a:txBody>
                    <a:bodyPr/>
                    <a:lstStyle/>
                    <a:p>
                      <a:pPr algn="ctr"/>
                      <a:endParaRPr lang="en-NZ" sz="700" dirty="0">
                        <a:solidFill>
                          <a:schemeClr val="bg1"/>
                        </a:solidFill>
                      </a:endParaRPr>
                    </a:p>
                  </a:txBody>
                  <a:tcPr marL="65314" marR="65314" marT="32657" marB="32657" vert="vert27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endParaRPr lang="en-NZ" sz="1000" dirty="0"/>
                    </a:p>
                  </a:txBody>
                  <a:tcPr marL="65314" marR="65314" marT="32657" marB="3265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EEFF"/>
                    </a:solidFill>
                  </a:tcPr>
                </a:tc>
                <a:extLst>
                  <a:ext uri="{0D108BD9-81ED-4DB2-BD59-A6C34878D82A}">
                    <a16:rowId xmlns:a16="http://schemas.microsoft.com/office/drawing/2014/main" val="2877578188"/>
                  </a:ext>
                </a:extLst>
              </a:tr>
            </a:tbl>
          </a:graphicData>
        </a:graphic>
      </p:graphicFrame>
    </p:spTree>
    <p:extLst>
      <p:ext uri="{BB962C8B-B14F-4D97-AF65-F5344CB8AC3E}">
        <p14:creationId xmlns:p14="http://schemas.microsoft.com/office/powerpoint/2010/main" val="1794574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9148573" cy="6854574"/>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324000" y="365127"/>
            <a:ext cx="7886700" cy="1074060"/>
          </a:xfrm>
          <a:prstGeom prst="rect">
            <a:avLst/>
          </a:prstGeom>
        </p:spPr>
        <p:txBody>
          <a:bodyPr anchor="ctr" anchorCtr="0">
            <a:normAutofit/>
          </a:bodyPr>
          <a:lstStyle>
            <a:lvl1pPr>
              <a:defRPr sz="20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32400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0592" y="490270"/>
            <a:ext cx="563117" cy="302362"/>
          </a:xfrm>
          <a:prstGeom prst="rect">
            <a:avLst/>
          </a:prstGeom>
        </p:spPr>
      </p:pic>
    </p:spTree>
    <p:extLst>
      <p:ext uri="{BB962C8B-B14F-4D97-AF65-F5344CB8AC3E}">
        <p14:creationId xmlns:p14="http://schemas.microsoft.com/office/powerpoint/2010/main" val="2578399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11" name="Round Single Corner Rectangle 10"/>
          <p:cNvSpPr/>
          <p:nvPr userDrawn="1"/>
        </p:nvSpPr>
        <p:spPr>
          <a:xfrm rot="10800000" flipH="1">
            <a:off x="243000" y="324000"/>
            <a:ext cx="86589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540423" y="365127"/>
            <a:ext cx="7886700" cy="1074060"/>
          </a:xfrm>
          <a:prstGeom prst="rect">
            <a:avLst/>
          </a:prstGeom>
        </p:spPr>
        <p:txBody>
          <a:bodyPr anchor="ctr" anchorCtr="0">
            <a:normAutofit/>
          </a:bodyPr>
          <a:lstStyle>
            <a:lvl1pPr>
              <a:defRPr sz="20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540423" y="1825625"/>
            <a:ext cx="78867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0592" y="490270"/>
            <a:ext cx="563117" cy="302362"/>
          </a:xfrm>
          <a:prstGeom prst="rect">
            <a:avLst/>
          </a:prstGeom>
        </p:spPr>
      </p:pic>
    </p:spTree>
    <p:extLst>
      <p:ext uri="{BB962C8B-B14F-4D97-AF65-F5344CB8AC3E}">
        <p14:creationId xmlns:p14="http://schemas.microsoft.com/office/powerpoint/2010/main" val="4010664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8" name="Round Single Corner Rectangle 7"/>
          <p:cNvSpPr/>
          <p:nvPr userDrawn="1"/>
        </p:nvSpPr>
        <p:spPr>
          <a:xfrm rot="10800000" flipH="1">
            <a:off x="243000" y="324000"/>
            <a:ext cx="86589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540423" y="365127"/>
            <a:ext cx="7886700" cy="1074060"/>
          </a:xfrm>
          <a:prstGeom prst="rect">
            <a:avLst/>
          </a:prstGeom>
        </p:spPr>
        <p:txBody>
          <a:bodyPr anchor="ctr" anchorCtr="0">
            <a:normAutofit/>
          </a:bodyPr>
          <a:lstStyle>
            <a:lvl1pPr>
              <a:defRPr sz="20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540423" y="1825625"/>
            <a:ext cx="78867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0592" y="490272"/>
            <a:ext cx="564254" cy="303429"/>
          </a:xfrm>
          <a:prstGeom prst="rect">
            <a:avLst/>
          </a:prstGeom>
        </p:spPr>
      </p:pic>
    </p:spTree>
    <p:extLst>
      <p:ext uri="{BB962C8B-B14F-4D97-AF65-F5344CB8AC3E}">
        <p14:creationId xmlns:p14="http://schemas.microsoft.com/office/powerpoint/2010/main" val="1152980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8" name="Round Single Corner Rectangle 7"/>
          <p:cNvSpPr/>
          <p:nvPr userDrawn="1"/>
        </p:nvSpPr>
        <p:spPr>
          <a:xfrm rot="10800000" flipH="1">
            <a:off x="243000" y="324000"/>
            <a:ext cx="86589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540423" y="365127"/>
            <a:ext cx="7886700" cy="1074060"/>
          </a:xfrm>
          <a:prstGeom prst="rect">
            <a:avLst/>
          </a:prstGeom>
        </p:spPr>
        <p:txBody>
          <a:bodyPr anchor="ctr" anchorCtr="0">
            <a:normAutofit/>
          </a:bodyPr>
          <a:lstStyle>
            <a:lvl1pPr>
              <a:defRPr sz="20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540423" y="1825625"/>
            <a:ext cx="78867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0591" y="490271"/>
            <a:ext cx="563117" cy="302362"/>
          </a:xfrm>
          <a:prstGeom prst="rect">
            <a:avLst/>
          </a:prstGeom>
        </p:spPr>
      </p:pic>
    </p:spTree>
    <p:extLst>
      <p:ext uri="{BB962C8B-B14F-4D97-AF65-F5344CB8AC3E}">
        <p14:creationId xmlns:p14="http://schemas.microsoft.com/office/powerpoint/2010/main" val="95967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12" name="Round Single Corner Rectangle 11"/>
          <p:cNvSpPr/>
          <p:nvPr userDrawn="1"/>
        </p:nvSpPr>
        <p:spPr>
          <a:xfrm rot="10800000" flipH="1">
            <a:off x="243000" y="324000"/>
            <a:ext cx="86589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14" name="Round Single Corner Rectangle 13"/>
          <p:cNvSpPr/>
          <p:nvPr userDrawn="1"/>
        </p:nvSpPr>
        <p:spPr>
          <a:xfrm rot="10800000">
            <a:off x="4011930" y="1458155"/>
            <a:ext cx="5132070"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540423" y="365127"/>
            <a:ext cx="7886700" cy="1074060"/>
          </a:xfrm>
          <a:prstGeom prst="rect">
            <a:avLst/>
          </a:prstGeom>
        </p:spPr>
        <p:txBody>
          <a:bodyPr anchor="ctr" anchorCtr="0">
            <a:normAutofit/>
          </a:bodyPr>
          <a:lstStyle>
            <a:lvl1pPr>
              <a:defRPr sz="20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540423" y="1825626"/>
            <a:ext cx="3229407"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326584"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9432388" y="1681089"/>
            <a:ext cx="914400" cy="914400"/>
          </a:xfrm>
          <a:prstGeom prst="rect">
            <a:avLst/>
          </a:prstGeom>
        </p:spPr>
        <p:txBody>
          <a:bodyPr vert="horz" wrap="none" lIns="65314" tIns="32657" rIns="65314" bIns="32657" rtlCol="0">
            <a:normAutofit/>
          </a:bodyPr>
          <a:lstStyle/>
          <a:p>
            <a:pPr algn="l">
              <a:lnSpc>
                <a:spcPct val="150000"/>
              </a:lnSpc>
              <a:spcBef>
                <a:spcPts val="0"/>
              </a:spcBef>
            </a:pPr>
            <a:endParaRPr lang="en-NZ" sz="1286" dirty="0"/>
          </a:p>
        </p:txBody>
      </p:sp>
      <p:sp>
        <p:nvSpPr>
          <p:cNvPr id="21" name="Text Placeholder 20"/>
          <p:cNvSpPr>
            <a:spLocks noGrp="1"/>
          </p:cNvSpPr>
          <p:nvPr>
            <p:ph type="body" sz="quarter" idx="10"/>
          </p:nvPr>
        </p:nvSpPr>
        <p:spPr>
          <a:xfrm>
            <a:off x="4423001" y="5794375"/>
            <a:ext cx="4149089" cy="551318"/>
          </a:xfrm>
          <a:prstGeom prst="rect">
            <a:avLst/>
          </a:prstGeom>
        </p:spPr>
        <p:txBody>
          <a:bodyPr>
            <a:noAutofit/>
          </a:bodyPr>
          <a:lstStyle>
            <a:lvl1pPr marL="0" indent="0">
              <a:buFontTx/>
              <a:buNone/>
              <a:defRPr sz="857">
                <a:solidFill>
                  <a:schemeClr val="tx1"/>
                </a:solidFill>
              </a:defRPr>
            </a:lvl1pPr>
            <a:lvl2pPr marL="326584" indent="0">
              <a:buFontTx/>
              <a:buNone/>
              <a:defRPr sz="857">
                <a:solidFill>
                  <a:schemeClr val="bg1"/>
                </a:solidFill>
              </a:defRPr>
            </a:lvl2pPr>
            <a:lvl3pPr marL="653169" indent="0">
              <a:buFontTx/>
              <a:buNone/>
              <a:defRPr sz="857">
                <a:solidFill>
                  <a:schemeClr val="bg1"/>
                </a:solidFill>
              </a:defRPr>
            </a:lvl3pPr>
            <a:lvl4pPr marL="979753" indent="0">
              <a:buFontTx/>
              <a:buNone/>
              <a:defRPr sz="857">
                <a:solidFill>
                  <a:schemeClr val="bg1"/>
                </a:solidFill>
              </a:defRPr>
            </a:lvl4pPr>
            <a:lvl5pPr marL="1306338" indent="0">
              <a:buFontTx/>
              <a:buNone/>
              <a:defRPr sz="857">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175091" y="1681164"/>
            <a:ext cx="464491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0592" y="490270"/>
            <a:ext cx="563117" cy="302362"/>
          </a:xfrm>
          <a:prstGeom prst="rect">
            <a:avLst/>
          </a:prstGeom>
        </p:spPr>
      </p:pic>
    </p:spTree>
    <p:extLst>
      <p:ext uri="{BB962C8B-B14F-4D97-AF65-F5344CB8AC3E}">
        <p14:creationId xmlns:p14="http://schemas.microsoft.com/office/powerpoint/2010/main" val="2365222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12" name="Round Single Corner Rectangle 11"/>
          <p:cNvSpPr/>
          <p:nvPr userDrawn="1"/>
        </p:nvSpPr>
        <p:spPr>
          <a:xfrm rot="10800000" flipH="1">
            <a:off x="243000" y="324000"/>
            <a:ext cx="86589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540423" y="365127"/>
            <a:ext cx="7886700" cy="1074060"/>
          </a:xfrm>
          <a:prstGeom prst="rect">
            <a:avLst/>
          </a:prstGeom>
        </p:spPr>
        <p:txBody>
          <a:bodyPr anchor="ctr" anchorCtr="0">
            <a:normAutofit/>
          </a:bodyPr>
          <a:lstStyle>
            <a:lvl1pPr>
              <a:defRPr sz="20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540424" y="1825626"/>
            <a:ext cx="3205404"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326584"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9432388" y="1681089"/>
            <a:ext cx="914400" cy="914400"/>
          </a:xfrm>
          <a:prstGeom prst="rect">
            <a:avLst/>
          </a:prstGeom>
        </p:spPr>
        <p:txBody>
          <a:bodyPr vert="horz" wrap="none" lIns="65314" tIns="32657" rIns="65314" bIns="32657" rtlCol="0">
            <a:normAutofit/>
          </a:bodyPr>
          <a:lstStyle/>
          <a:p>
            <a:pPr algn="l">
              <a:lnSpc>
                <a:spcPct val="150000"/>
              </a:lnSpc>
              <a:spcBef>
                <a:spcPts val="0"/>
              </a:spcBef>
            </a:pPr>
            <a:endParaRPr lang="en-NZ" sz="1286" dirty="0"/>
          </a:p>
        </p:txBody>
      </p:sp>
      <p:sp>
        <p:nvSpPr>
          <p:cNvPr id="19" name="Round Single Corner Rectangle 18"/>
          <p:cNvSpPr/>
          <p:nvPr userDrawn="1"/>
        </p:nvSpPr>
        <p:spPr>
          <a:xfrm rot="10800000">
            <a:off x="4011930" y="1458155"/>
            <a:ext cx="5132070"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21" name="Text Placeholder 20"/>
          <p:cNvSpPr>
            <a:spLocks noGrp="1"/>
          </p:cNvSpPr>
          <p:nvPr>
            <p:ph type="body" sz="quarter" idx="10"/>
          </p:nvPr>
        </p:nvSpPr>
        <p:spPr>
          <a:xfrm>
            <a:off x="4460183" y="5794375"/>
            <a:ext cx="4149089" cy="551318"/>
          </a:xfrm>
          <a:prstGeom prst="rect">
            <a:avLst/>
          </a:prstGeom>
        </p:spPr>
        <p:txBody>
          <a:bodyPr>
            <a:noAutofit/>
          </a:bodyPr>
          <a:lstStyle>
            <a:lvl1pPr marL="0" indent="0">
              <a:buFontTx/>
              <a:buNone/>
              <a:defRPr sz="857">
                <a:solidFill>
                  <a:schemeClr val="bg1"/>
                </a:solidFill>
              </a:defRPr>
            </a:lvl1pPr>
            <a:lvl2pPr marL="326584" indent="0">
              <a:buFontTx/>
              <a:buNone/>
              <a:defRPr sz="857">
                <a:solidFill>
                  <a:schemeClr val="bg1"/>
                </a:solidFill>
              </a:defRPr>
            </a:lvl2pPr>
            <a:lvl3pPr marL="653169" indent="0">
              <a:buFontTx/>
              <a:buNone/>
              <a:defRPr sz="857">
                <a:solidFill>
                  <a:schemeClr val="bg1"/>
                </a:solidFill>
              </a:defRPr>
            </a:lvl3pPr>
            <a:lvl4pPr marL="979753" indent="0">
              <a:buFontTx/>
              <a:buNone/>
              <a:defRPr sz="857">
                <a:solidFill>
                  <a:schemeClr val="bg1"/>
                </a:solidFill>
              </a:defRPr>
            </a:lvl4pPr>
            <a:lvl5pPr marL="1306338" indent="0">
              <a:buFontTx/>
              <a:buNone/>
              <a:defRPr sz="857">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167555" y="1681089"/>
            <a:ext cx="4734346"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5" y="490270"/>
            <a:ext cx="751081" cy="302712"/>
          </a:xfrm>
          <a:prstGeom prst="rect">
            <a:avLst/>
          </a:prstGeom>
        </p:spPr>
      </p:pic>
    </p:spTree>
    <p:extLst>
      <p:ext uri="{BB962C8B-B14F-4D97-AF65-F5344CB8AC3E}">
        <p14:creationId xmlns:p14="http://schemas.microsoft.com/office/powerpoint/2010/main" val="216446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1201802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11" name="Round Single Corner Rectangle 10"/>
          <p:cNvSpPr/>
          <p:nvPr userDrawn="1"/>
        </p:nvSpPr>
        <p:spPr>
          <a:xfrm rot="10800000" flipH="1">
            <a:off x="243000" y="324000"/>
            <a:ext cx="86589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13" name="Round Single Corner Rectangle 12"/>
          <p:cNvSpPr/>
          <p:nvPr userDrawn="1"/>
        </p:nvSpPr>
        <p:spPr>
          <a:xfrm rot="10800000">
            <a:off x="4011930" y="1458155"/>
            <a:ext cx="5132070"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86" dirty="0"/>
          </a:p>
        </p:txBody>
      </p:sp>
      <p:sp>
        <p:nvSpPr>
          <p:cNvPr id="7" name="Title 1"/>
          <p:cNvSpPr>
            <a:spLocks noGrp="1"/>
          </p:cNvSpPr>
          <p:nvPr>
            <p:ph type="title"/>
          </p:nvPr>
        </p:nvSpPr>
        <p:spPr>
          <a:xfrm>
            <a:off x="540423" y="365127"/>
            <a:ext cx="7886700" cy="1074060"/>
          </a:xfrm>
          <a:prstGeom prst="rect">
            <a:avLst/>
          </a:prstGeom>
        </p:spPr>
        <p:txBody>
          <a:bodyPr anchor="ctr" anchorCtr="0">
            <a:normAutofit/>
          </a:bodyPr>
          <a:lstStyle>
            <a:lvl1pPr>
              <a:defRPr sz="20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546891" y="1825626"/>
            <a:ext cx="3222940"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326584"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9432388" y="1681089"/>
            <a:ext cx="914400" cy="914400"/>
          </a:xfrm>
          <a:prstGeom prst="rect">
            <a:avLst/>
          </a:prstGeom>
        </p:spPr>
        <p:txBody>
          <a:bodyPr vert="horz" wrap="none" lIns="65314" tIns="32657" rIns="65314" bIns="32657" rtlCol="0">
            <a:normAutofit/>
          </a:bodyPr>
          <a:lstStyle/>
          <a:p>
            <a:pPr algn="l">
              <a:lnSpc>
                <a:spcPct val="150000"/>
              </a:lnSpc>
              <a:spcBef>
                <a:spcPts val="0"/>
              </a:spcBef>
            </a:pPr>
            <a:endParaRPr lang="en-NZ" sz="1286" dirty="0"/>
          </a:p>
        </p:txBody>
      </p:sp>
      <p:sp>
        <p:nvSpPr>
          <p:cNvPr id="21" name="Text Placeholder 20"/>
          <p:cNvSpPr>
            <a:spLocks noGrp="1"/>
          </p:cNvSpPr>
          <p:nvPr>
            <p:ph type="body" sz="quarter" idx="10"/>
          </p:nvPr>
        </p:nvSpPr>
        <p:spPr>
          <a:xfrm>
            <a:off x="4460183" y="5794375"/>
            <a:ext cx="4149089" cy="551318"/>
          </a:xfrm>
          <a:prstGeom prst="rect">
            <a:avLst/>
          </a:prstGeom>
        </p:spPr>
        <p:txBody>
          <a:bodyPr>
            <a:noAutofit/>
          </a:bodyPr>
          <a:lstStyle>
            <a:lvl1pPr marL="0" indent="0">
              <a:buFontTx/>
              <a:buNone/>
              <a:defRPr sz="857">
                <a:solidFill>
                  <a:schemeClr val="bg1"/>
                </a:solidFill>
              </a:defRPr>
            </a:lvl1pPr>
            <a:lvl2pPr marL="326584" indent="0">
              <a:buFontTx/>
              <a:buNone/>
              <a:defRPr sz="857">
                <a:solidFill>
                  <a:schemeClr val="bg1"/>
                </a:solidFill>
              </a:defRPr>
            </a:lvl2pPr>
            <a:lvl3pPr marL="653169" indent="0">
              <a:buFontTx/>
              <a:buNone/>
              <a:defRPr sz="857">
                <a:solidFill>
                  <a:schemeClr val="bg1"/>
                </a:solidFill>
              </a:defRPr>
            </a:lvl3pPr>
            <a:lvl4pPr marL="979753" indent="0">
              <a:buFontTx/>
              <a:buNone/>
              <a:defRPr sz="857">
                <a:solidFill>
                  <a:schemeClr val="bg1"/>
                </a:solidFill>
              </a:defRPr>
            </a:lvl4pPr>
            <a:lvl5pPr marL="1306338" indent="0">
              <a:buFontTx/>
              <a:buNone/>
              <a:defRPr sz="857">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6369723" y="6079691"/>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143"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143"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167555" y="1681164"/>
            <a:ext cx="4734346"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0591" y="490271"/>
            <a:ext cx="563117" cy="302362"/>
          </a:xfrm>
          <a:prstGeom prst="rect">
            <a:avLst/>
          </a:prstGeom>
        </p:spPr>
      </p:pic>
    </p:spTree>
    <p:extLst>
      <p:ext uri="{BB962C8B-B14F-4D97-AF65-F5344CB8AC3E}">
        <p14:creationId xmlns:p14="http://schemas.microsoft.com/office/powerpoint/2010/main" val="418744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533400" y="3551238"/>
            <a:ext cx="8229600" cy="715962"/>
          </a:xfrm>
          <a:prstGeom prst="rect">
            <a:avLst/>
          </a:prstGeom>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692073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2"/>
          </p:nvPr>
        </p:nvSpPr>
        <p:spPr>
          <a:xfrm>
            <a:off x="457200" y="1295400"/>
            <a:ext cx="8534400" cy="510540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normAutofit/>
          </a:bodyPr>
          <a:lstStyle>
            <a:lvl1pPr>
              <a:defRPr sz="2400"/>
            </a:lvl1pPr>
          </a:lstStyle>
          <a:p>
            <a:r>
              <a:rPr lang="en-US"/>
              <a:t>Click to edit Master title style</a:t>
            </a:r>
          </a:p>
        </p:txBody>
      </p:sp>
      <p:sp>
        <p:nvSpPr>
          <p:cNvPr id="6"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7"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1526936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8"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1966643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1524000" y="4038600"/>
            <a:ext cx="7620000" cy="914400"/>
          </a:xfrm>
        </p:spPr>
        <p:txBody>
          <a:bodyPr>
            <a:normAutofit/>
          </a:bodyPr>
          <a:lstStyle>
            <a:lvl1pPr>
              <a:defRPr sz="2800"/>
            </a:lvl1pPr>
          </a:lstStyle>
          <a:p>
            <a:r>
              <a:rPr lang="en-US" dirty="0"/>
              <a:t>Click to edit Master title style</a:t>
            </a:r>
          </a:p>
        </p:txBody>
      </p:sp>
      <p:sp>
        <p:nvSpPr>
          <p:cNvPr id="11" name="Rectangle 10"/>
          <p:cNvSpPr/>
          <p:nvPr userDrawn="1"/>
        </p:nvSpPr>
        <p:spPr bwMode="auto">
          <a:xfrm>
            <a:off x="0" y="3962400"/>
            <a:ext cx="9144000" cy="1066800"/>
          </a:xfrm>
          <a:prstGeom prst="rect">
            <a:avLst/>
          </a:prstGeom>
          <a:noFill/>
          <a:ln w="22225" cap="rnd">
            <a:solidFill>
              <a:srgbClr val="92001C"/>
            </a:solidFill>
            <a:round/>
            <a:headEnd/>
            <a:tailEnd/>
          </a:ln>
        </p:spPr>
        <p:txBody>
          <a:bodyPr lIns="91429" tIns="45714" rIns="91429" bIns="45714" rtlCol="0" anchor="ctr"/>
          <a:lstStyle/>
          <a:p>
            <a:pPr algn="ctr">
              <a:spcAft>
                <a:spcPts val="900"/>
              </a:spcAft>
            </a:pPr>
            <a:endParaRPr lang="en-US" sz="800" dirty="0">
              <a:latin typeface="Georgia" pitchFamily="18" charset="0"/>
            </a:endParaRPr>
          </a:p>
        </p:txBody>
      </p:sp>
      <p:sp>
        <p:nvSpPr>
          <p:cNvPr id="12" name="Rectangle 11"/>
          <p:cNvSpPr/>
          <p:nvPr userDrawn="1"/>
        </p:nvSpPr>
        <p:spPr bwMode="auto">
          <a:xfrm>
            <a:off x="0" y="3200400"/>
            <a:ext cx="9144000" cy="762000"/>
          </a:xfrm>
          <a:prstGeom prst="rect">
            <a:avLst/>
          </a:prstGeom>
          <a:solidFill>
            <a:srgbClr val="9D1B33"/>
          </a:solidFill>
          <a:ln w="22225" cap="rnd">
            <a:solidFill>
              <a:srgbClr val="92001C"/>
            </a:solidFill>
            <a:round/>
            <a:headEnd/>
            <a:tailEnd/>
          </a:ln>
        </p:spPr>
        <p:txBody>
          <a:bodyPr lIns="91429" tIns="45714" rIns="91429" bIns="45714" rtlCol="0" anchor="ctr"/>
          <a:lstStyle/>
          <a:p>
            <a:pPr algn="ctr">
              <a:spcAft>
                <a:spcPts val="900"/>
              </a:spcAft>
            </a:pPr>
            <a:endParaRPr lang="en-US" sz="800" dirty="0">
              <a:latin typeface="+mj-lt"/>
            </a:endParaRPr>
          </a:p>
        </p:txBody>
      </p:sp>
      <p:sp>
        <p:nvSpPr>
          <p:cNvPr id="18" name="Text Placeholder 17"/>
          <p:cNvSpPr>
            <a:spLocks noGrp="1"/>
          </p:cNvSpPr>
          <p:nvPr>
            <p:ph type="body" sz="quarter" idx="10"/>
          </p:nvPr>
        </p:nvSpPr>
        <p:spPr>
          <a:xfrm>
            <a:off x="762000" y="3276600"/>
            <a:ext cx="7620000" cy="609600"/>
          </a:xfrm>
        </p:spPr>
        <p:txBody>
          <a:bodyPr anchor="ctr"/>
          <a:lstStyle>
            <a:lvl1pPr algn="l">
              <a:defRPr sz="3400" b="1">
                <a:solidFill>
                  <a:schemeClr val="bg2"/>
                </a:solidFill>
              </a:defRPr>
            </a:lvl1pPr>
          </a:lstStyle>
          <a:p>
            <a:pPr lvl="0"/>
            <a:r>
              <a:rPr lang="en-US" dirty="0"/>
              <a:t>Click to edit Master text styles</a:t>
            </a:r>
          </a:p>
        </p:txBody>
      </p:sp>
      <p:sp>
        <p:nvSpPr>
          <p:cNvPr id="16"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17"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43410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1520"/>
          </a:xfrm>
          <a:prstGeom prst="rect">
            <a:avLst/>
          </a:prstGeo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12"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4283901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152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ctr"/>
          <a:lstStyle>
            <a:lvl1pPr marL="0" indent="0">
              <a:buNone/>
              <a:defRPr sz="20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0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0"/>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11" name="Footer Placeholder 1"/>
          <p:cNvSpPr>
            <a:spLocks noGrp="1"/>
          </p:cNvSpPr>
          <p:nvPr>
            <p:ph type="ftr" sz="quarter" idx="11"/>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4220837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1520"/>
          </a:xfrm>
          <a:prstGeom prst="rect">
            <a:avLst/>
          </a:prstGeom>
        </p:spPr>
        <p:txBody>
          <a:bodyPr>
            <a:normAutofit/>
          </a:bodyPr>
          <a:lstStyle>
            <a:lvl1pPr>
              <a:defRPr sz="2400"/>
            </a:lvl1pPr>
          </a:lstStyle>
          <a:p>
            <a:r>
              <a:rPr lang="en-US"/>
              <a:t>Click to edit Master title style</a:t>
            </a:r>
          </a:p>
        </p:txBody>
      </p:sp>
      <p:sp>
        <p:nvSpPr>
          <p:cNvPr id="6"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7"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1675933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6"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236000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40401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06300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405787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54848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251002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232497"/>
      </p:ext>
    </p:extLst>
  </p:cSld>
  <p:clrMap bg1="lt1" tx1="dk1" bg2="lt2" tx2="dk2" accent1="accent1" accent2="accent2" accent3="accent3" accent4="accent4" accent5="accent5" accent6="accent6" hlink="hlink" folHlink="folHlink"/>
  <p:sldLayoutIdLst>
    <p:sldLayoutId id="2147483817" r:id="rId1"/>
    <p:sldLayoutId id="2147483838" r:id="rId2"/>
    <p:sldLayoutId id="2147483839" r:id="rId3"/>
    <p:sldLayoutId id="2147483824" r:id="rId4"/>
    <p:sldLayoutId id="2147483840" r:id="rId5"/>
    <p:sldLayoutId id="2147483841" r:id="rId6"/>
    <p:sldLayoutId id="2147483837" r:id="rId7"/>
    <p:sldLayoutId id="2147483842" r:id="rId8"/>
    <p:sldLayoutId id="2147483843" r:id="rId9"/>
    <p:sldLayoutId id="2147483827" r:id="rId10"/>
    <p:sldLayoutId id="2147483844" r:id="rId11"/>
    <p:sldLayoutId id="2147483845" r:id="rId12"/>
    <p:sldLayoutId id="2147483823" r:id="rId13"/>
    <p:sldLayoutId id="2147483846" r:id="rId14"/>
    <p:sldLayoutId id="2147483847" r:id="rId15"/>
    <p:sldLayoutId id="2147483835" r:id="rId16"/>
    <p:sldLayoutId id="2147483848" r:id="rId17"/>
    <p:sldLayoutId id="2147483849" r:id="rId18"/>
  </p:sldLayoutIdLst>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9390295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Lst>
  <p:hf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381000" y="457200"/>
            <a:ext cx="777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392905" y="445296"/>
            <a:ext cx="0" cy="774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Placeholder 12"/>
          <p:cNvSpPr>
            <a:spLocks noGrp="1"/>
          </p:cNvSpPr>
          <p:nvPr>
            <p:ph type="title"/>
          </p:nvPr>
        </p:nvSpPr>
        <p:spPr>
          <a:xfrm>
            <a:off x="457200" y="457200"/>
            <a:ext cx="8229600" cy="731520"/>
          </a:xfrm>
          <a:prstGeom prst="rect">
            <a:avLst/>
          </a:prstGeom>
        </p:spPr>
        <p:txBody>
          <a:bodyPr vert="horz" lIns="91429" tIns="45714" rIns="91429" bIns="45714" rtlCol="0" anchor="ctr">
            <a:normAutofit/>
          </a:bodyPr>
          <a:lstStyle/>
          <a:p>
            <a:r>
              <a:rPr lang="en-US" dirty="0"/>
              <a:t>Click to edit Master title style</a:t>
            </a:r>
          </a:p>
        </p:txBody>
      </p:sp>
      <p:sp>
        <p:nvSpPr>
          <p:cNvPr id="9" name="Slide Number Placeholder 12"/>
          <p:cNvSpPr>
            <a:spLocks noGrp="1"/>
          </p:cNvSpPr>
          <p:nvPr>
            <p:ph type="sldNum" sz="quarter" idx="4"/>
          </p:nvPr>
        </p:nvSpPr>
        <p:spPr>
          <a:xfrm>
            <a:off x="8625840" y="6583680"/>
            <a:ext cx="365760" cy="274320"/>
          </a:xfrm>
          <a:prstGeom prst="rect">
            <a:avLst/>
          </a:prstGeom>
        </p:spPr>
        <p:txBody>
          <a:bodyPr anchor="ctr"/>
          <a:lstStyle>
            <a:lvl1pPr algn="ctr">
              <a:defRPr lang="en-US" sz="1000" kern="1200" smtClean="0">
                <a:solidFill>
                  <a:schemeClr val="tx1">
                    <a:tint val="75000"/>
                  </a:schemeClr>
                </a:solidFill>
                <a:latin typeface="+mj-lt"/>
                <a:ea typeface="+mn-ea"/>
                <a:cs typeface="+mn-cs"/>
              </a:defRPr>
            </a:lvl1pPr>
          </a:lstStyle>
          <a:p>
            <a:pPr>
              <a:defRPr/>
            </a:pPr>
            <a:fld id="{D19AD536-6EEA-431F-95CD-223D50FEFEE2}" type="slidenum">
              <a:rPr lang="en-US" smtClean="0"/>
              <a:pPr>
                <a:defRPr/>
              </a:pPr>
              <a:t>‹#›</a:t>
            </a:fld>
            <a:endParaRPr lang="en-US" dirty="0"/>
          </a:p>
        </p:txBody>
      </p:sp>
      <p:sp>
        <p:nvSpPr>
          <p:cNvPr id="12" name="Footer Placeholder 1"/>
          <p:cNvSpPr>
            <a:spLocks noGrp="1"/>
          </p:cNvSpPr>
          <p:nvPr>
            <p:ph type="ftr" sz="quarter" idx="3"/>
          </p:nvPr>
        </p:nvSpPr>
        <p:spPr>
          <a:xfrm>
            <a:off x="2971800" y="6583680"/>
            <a:ext cx="3200400" cy="274320"/>
          </a:xfrm>
          <a:prstGeom prst="rect">
            <a:avLst/>
          </a:prstGeom>
        </p:spPr>
        <p:txBody>
          <a:bodyPr anchor="ctr"/>
          <a:lstStyle>
            <a:lvl1pPr algn="ctr" rtl="0" fontAlgn="base">
              <a:spcBef>
                <a:spcPct val="0"/>
              </a:spcBef>
              <a:spcAft>
                <a:spcPct val="0"/>
              </a:spcAft>
              <a:defRPr lang="en-US" sz="1000" kern="1200" smtClean="0">
                <a:solidFill>
                  <a:schemeClr val="tx1">
                    <a:tint val="75000"/>
                  </a:schemeClr>
                </a:solidFill>
                <a:latin typeface="+mj-lt"/>
                <a:ea typeface="+mn-ea"/>
                <a:cs typeface="+mn-cs"/>
              </a:defRPr>
            </a:lvl1pPr>
          </a:lstStyle>
          <a:p>
            <a:pPr>
              <a:defRPr/>
            </a:pPr>
            <a:r>
              <a:rPr lang="en-US" dirty="0"/>
              <a:t>CONFIDENTIAL: For internal CLIENT use only</a:t>
            </a:r>
          </a:p>
        </p:txBody>
      </p:sp>
    </p:spTree>
    <p:extLst>
      <p:ext uri="{BB962C8B-B14F-4D97-AF65-F5344CB8AC3E}">
        <p14:creationId xmlns:p14="http://schemas.microsoft.com/office/powerpoint/2010/main" val="316673466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dt="0"/>
  <p:txStyles>
    <p:titleStyle>
      <a:lvl1pPr algn="l" defTabSz="457146" rtl="0" eaLnBrk="0" fontAlgn="base" hangingPunct="0">
        <a:spcBef>
          <a:spcPct val="0"/>
        </a:spcBef>
        <a:spcAft>
          <a:spcPct val="0"/>
        </a:spcAft>
        <a:defRPr sz="2400" b="1" kern="1200">
          <a:solidFill>
            <a:schemeClr val="tx1"/>
          </a:solidFill>
          <a:latin typeface="+mj-lt"/>
          <a:ea typeface="ＭＳ Ｐゴシック" pitchFamily="-112" charset="-128"/>
          <a:cs typeface="ＭＳ Ｐゴシック" pitchFamily="-112" charset="-128"/>
        </a:defRPr>
      </a:lvl1pPr>
      <a:lvl2pPr algn="l" defTabSz="457146" rtl="0" eaLnBrk="0" fontAlgn="base" hangingPunct="0">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2pPr>
      <a:lvl3pPr algn="l" defTabSz="457146" rtl="0" eaLnBrk="0" fontAlgn="base" hangingPunct="0">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3pPr>
      <a:lvl4pPr algn="l" defTabSz="457146" rtl="0" eaLnBrk="0" fontAlgn="base" hangingPunct="0">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4pPr>
      <a:lvl5pPr algn="l" defTabSz="457146" rtl="0" eaLnBrk="0" fontAlgn="base" hangingPunct="0">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5pPr>
      <a:lvl6pPr marL="457146" algn="l" defTabSz="457146" rtl="0" fontAlgn="base">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6pPr>
      <a:lvl7pPr marL="914293" algn="l" defTabSz="457146" rtl="0" fontAlgn="base">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7pPr>
      <a:lvl8pPr marL="1371440" algn="l" defTabSz="457146" rtl="0" fontAlgn="base">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8pPr>
      <a:lvl9pPr marL="1828586" algn="l" defTabSz="457146" rtl="0" fontAlgn="base">
        <a:spcBef>
          <a:spcPct val="0"/>
        </a:spcBef>
        <a:spcAft>
          <a:spcPct val="0"/>
        </a:spcAft>
        <a:defRPr sz="2800" b="1">
          <a:solidFill>
            <a:srgbClr val="17375E"/>
          </a:solidFill>
          <a:latin typeface="Arial" pitchFamily="-112" charset="0"/>
          <a:ea typeface="ＭＳ Ｐゴシック" pitchFamily="-112" charset="-128"/>
          <a:cs typeface="ＭＳ Ｐゴシック" pitchFamily="-112" charset="-128"/>
        </a:defRPr>
      </a:lvl9pPr>
    </p:titleStyle>
    <p:bodyStyle>
      <a:lvl1pPr marL="342860" indent="-342860" algn="l" defTabSz="457146" rtl="0" eaLnBrk="0" fontAlgn="base" hangingPunct="0">
        <a:spcBef>
          <a:spcPct val="20000"/>
        </a:spcBef>
        <a:spcAft>
          <a:spcPct val="0"/>
        </a:spcAft>
        <a:defRPr sz="2000" kern="1200">
          <a:solidFill>
            <a:srgbClr val="0D0D0D"/>
          </a:solidFill>
          <a:latin typeface="+mn-lt"/>
          <a:ea typeface="ＭＳ Ｐゴシック" pitchFamily="-112" charset="-128"/>
          <a:cs typeface="ＭＳ Ｐゴシック" pitchFamily="-112" charset="-128"/>
        </a:defRPr>
      </a:lvl1pPr>
      <a:lvl2pPr marL="742863" indent="-285717" algn="l" defTabSz="457146" rtl="0" eaLnBrk="0" fontAlgn="base" hangingPunct="0">
        <a:spcBef>
          <a:spcPct val="20000"/>
        </a:spcBef>
        <a:spcAft>
          <a:spcPct val="0"/>
        </a:spcAft>
        <a:buFont typeface="Arial" charset="0"/>
        <a:buChar char="–"/>
        <a:defRPr sz="1800" kern="1200">
          <a:solidFill>
            <a:srgbClr val="0D0D0D"/>
          </a:solidFill>
          <a:latin typeface="+mn-lt"/>
          <a:ea typeface="ＭＳ Ｐゴシック" pitchFamily="-112" charset="-128"/>
          <a:cs typeface="ＭＳ Ｐゴシック"/>
        </a:defRPr>
      </a:lvl2pPr>
      <a:lvl3pPr marL="1142867" indent="-228573" algn="l" defTabSz="457146" rtl="0" eaLnBrk="0" fontAlgn="base" hangingPunct="0">
        <a:spcBef>
          <a:spcPct val="20000"/>
        </a:spcBef>
        <a:spcAft>
          <a:spcPct val="0"/>
        </a:spcAft>
        <a:buFont typeface="Arial" charset="0"/>
        <a:buChar char="•"/>
        <a:defRPr sz="1600" kern="1200">
          <a:solidFill>
            <a:srgbClr val="0D0D0D"/>
          </a:solidFill>
          <a:latin typeface="+mn-lt"/>
          <a:ea typeface="ＭＳ Ｐゴシック" pitchFamily="-112" charset="-128"/>
          <a:cs typeface="ＭＳ Ｐゴシック"/>
        </a:defRPr>
      </a:lvl3pPr>
      <a:lvl4pPr marL="1600013" indent="-228573" algn="l" defTabSz="457146" rtl="0" eaLnBrk="0" fontAlgn="base" hangingPunct="0">
        <a:spcBef>
          <a:spcPct val="20000"/>
        </a:spcBef>
        <a:spcAft>
          <a:spcPct val="0"/>
        </a:spcAft>
        <a:buFont typeface="Arial" charset="0"/>
        <a:buChar char="–"/>
        <a:defRPr sz="1400" kern="1200">
          <a:solidFill>
            <a:srgbClr val="0D0D0D"/>
          </a:solidFill>
          <a:latin typeface="+mn-lt"/>
          <a:ea typeface="ＭＳ Ｐゴシック" pitchFamily="-112" charset="-128"/>
          <a:cs typeface="ＭＳ Ｐゴシック"/>
        </a:defRPr>
      </a:lvl4pPr>
      <a:lvl5pPr marL="2057159" indent="-228573" algn="l" defTabSz="457146" rtl="0" eaLnBrk="0" fontAlgn="base" hangingPunct="0">
        <a:spcBef>
          <a:spcPct val="20000"/>
        </a:spcBef>
        <a:spcAft>
          <a:spcPct val="0"/>
        </a:spcAft>
        <a:buFont typeface="Arial" charset="0"/>
        <a:buChar char="»"/>
        <a:defRPr sz="1400" kern="1200">
          <a:solidFill>
            <a:srgbClr val="0D0D0D"/>
          </a:solidFill>
          <a:latin typeface="+mn-lt"/>
          <a:ea typeface="ＭＳ Ｐゴシック" pitchFamily="-112" charset="-128"/>
          <a:cs typeface="ＭＳ Ｐゴシック"/>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assisteddying@health.govt.nz" TargetMode="Externa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E250-0A6E-4F0C-84BE-4E83CF533952}"/>
              </a:ext>
            </a:extLst>
          </p:cNvPr>
          <p:cNvSpPr>
            <a:spLocks noGrp="1"/>
          </p:cNvSpPr>
          <p:nvPr>
            <p:ph type="ctrTitle"/>
          </p:nvPr>
        </p:nvSpPr>
        <p:spPr/>
        <p:txBody>
          <a:bodyPr/>
          <a:lstStyle/>
          <a:p>
            <a:r>
              <a:rPr lang="en-US" dirty="0">
                <a:latin typeface="+mn-lt"/>
              </a:rPr>
              <a:t>End of Life Choice Act Implementation – Assisted Dying in New Zealand</a:t>
            </a:r>
            <a:endParaRPr lang="en-NZ" dirty="0">
              <a:latin typeface="+mn-lt"/>
            </a:endParaRPr>
          </a:p>
        </p:txBody>
      </p:sp>
    </p:spTree>
    <p:extLst>
      <p:ext uri="{BB962C8B-B14F-4D97-AF65-F5344CB8AC3E}">
        <p14:creationId xmlns:p14="http://schemas.microsoft.com/office/powerpoint/2010/main" val="309297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normAutofit/>
          </a:bodyPr>
          <a:lstStyle/>
          <a:p>
            <a:r>
              <a:rPr lang="en-US" dirty="0">
                <a:latin typeface="+mn-lt"/>
              </a:rPr>
              <a:t>Resources and support</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1447800"/>
            <a:ext cx="8496000" cy="4507230"/>
          </a:xfrm>
        </p:spPr>
        <p:txBody>
          <a:bodyPr>
            <a:normAutofit/>
          </a:bodyPr>
          <a:lstStyle/>
          <a:p>
            <a:pPr marL="0" indent="0">
              <a:buNone/>
            </a:pPr>
            <a:endParaRPr lang="en-NZ" sz="1600" dirty="0"/>
          </a:p>
          <a:p>
            <a:r>
              <a:rPr lang="en-NZ" sz="1500" dirty="0">
                <a:latin typeface="+mn-lt"/>
              </a:rPr>
              <a:t>Training LearnOnline Ministry of Health</a:t>
            </a:r>
          </a:p>
          <a:p>
            <a:r>
              <a:rPr lang="en-NZ" sz="1500" dirty="0">
                <a:latin typeface="+mn-lt"/>
              </a:rPr>
              <a:t>Presentation on Act for workforce</a:t>
            </a:r>
          </a:p>
          <a:p>
            <a:r>
              <a:rPr lang="en-NZ" sz="1500" dirty="0">
                <a:latin typeface="+mn-lt"/>
              </a:rPr>
              <a:t>Conversation guides to support responding to requests for assisted dying</a:t>
            </a:r>
          </a:p>
          <a:p>
            <a:r>
              <a:rPr lang="en-NZ" sz="1500" dirty="0">
                <a:latin typeface="+mn-lt"/>
              </a:rPr>
              <a:t>Monthly webinars – recorded</a:t>
            </a:r>
          </a:p>
          <a:p>
            <a:r>
              <a:rPr lang="en-NZ" sz="1500" dirty="0">
                <a:latin typeface="+mn-lt"/>
              </a:rPr>
              <a:t>Ministry of Health website </a:t>
            </a:r>
          </a:p>
          <a:p>
            <a:r>
              <a:rPr lang="en-NZ" sz="1500" dirty="0">
                <a:latin typeface="+mn-lt"/>
              </a:rPr>
              <a:t>Newly established secretariat for support and guidance</a:t>
            </a:r>
          </a:p>
          <a:p>
            <a:r>
              <a:rPr lang="en-NZ" sz="1500" dirty="0">
                <a:latin typeface="+mn-lt"/>
              </a:rPr>
              <a:t>Contact SCENZ group</a:t>
            </a:r>
          </a:p>
          <a:p>
            <a:r>
              <a:rPr lang="en-NZ" sz="1500" dirty="0">
                <a:latin typeface="+mn-lt"/>
                <a:hlinkClick r:id="rId2"/>
              </a:rPr>
              <a:t>assisteddying@health.govt.nz</a:t>
            </a:r>
            <a:endParaRPr lang="en-NZ" sz="1500" dirty="0">
              <a:latin typeface="+mn-lt"/>
            </a:endParaRPr>
          </a:p>
          <a:p>
            <a:r>
              <a:rPr lang="en-NZ" sz="1500" dirty="0">
                <a:latin typeface="+mn-lt"/>
              </a:rPr>
              <a:t>0800 number for queries</a:t>
            </a:r>
          </a:p>
          <a:p>
            <a:r>
              <a:rPr lang="en-NZ" sz="1500" dirty="0">
                <a:latin typeface="+mn-lt"/>
              </a:rPr>
              <a:t>HDC Practitioners’ Guide</a:t>
            </a:r>
          </a:p>
          <a:p>
            <a:endParaRPr lang="en-NZ" sz="1600" dirty="0"/>
          </a:p>
        </p:txBody>
      </p:sp>
    </p:spTree>
    <p:extLst>
      <p:ext uri="{BB962C8B-B14F-4D97-AF65-F5344CB8AC3E}">
        <p14:creationId xmlns:p14="http://schemas.microsoft.com/office/powerpoint/2010/main" val="402005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0377-9360-4DF2-B997-C6F9DA4C8540}"/>
              </a:ext>
            </a:extLst>
          </p:cNvPr>
          <p:cNvSpPr>
            <a:spLocks noGrp="1"/>
          </p:cNvSpPr>
          <p:nvPr>
            <p:ph type="title"/>
          </p:nvPr>
        </p:nvSpPr>
        <p:spPr/>
        <p:txBody>
          <a:bodyPr>
            <a:normAutofit/>
          </a:bodyPr>
          <a:lstStyle/>
          <a:p>
            <a:r>
              <a:rPr lang="en-US" dirty="0">
                <a:latin typeface="+mn-lt"/>
              </a:rPr>
              <a:t>The lay perspective</a:t>
            </a:r>
            <a:endParaRPr lang="en-NZ" dirty="0"/>
          </a:p>
        </p:txBody>
      </p:sp>
      <p:sp>
        <p:nvSpPr>
          <p:cNvPr id="3" name="Content Placeholder 2">
            <a:extLst>
              <a:ext uri="{FF2B5EF4-FFF2-40B4-BE49-F238E27FC236}">
                <a16:creationId xmlns:a16="http://schemas.microsoft.com/office/drawing/2014/main" id="{2CE468AF-1CC3-4FCC-94FA-CD53D6D2CB9E}"/>
              </a:ext>
            </a:extLst>
          </p:cNvPr>
          <p:cNvSpPr>
            <a:spLocks noGrp="1"/>
          </p:cNvSpPr>
          <p:nvPr>
            <p:ph idx="1"/>
          </p:nvPr>
        </p:nvSpPr>
        <p:spPr>
          <a:xfrm>
            <a:off x="324000" y="2410691"/>
            <a:ext cx="7886700" cy="3473274"/>
          </a:xfrm>
        </p:spPr>
        <p:txBody>
          <a:bodyPr/>
          <a:lstStyle/>
          <a:p>
            <a:pPr marL="0" indent="0">
              <a:buNone/>
            </a:pPr>
            <a:r>
              <a:rPr lang="en-NZ" dirty="0"/>
              <a:t>“</a:t>
            </a:r>
            <a:r>
              <a:rPr lang="en-NZ" sz="3200" i="1" dirty="0"/>
              <a:t>Assisted dying services must be marinated in integrity. Clinicians need to bring their best compassionate self to the table.”</a:t>
            </a:r>
          </a:p>
        </p:txBody>
      </p:sp>
    </p:spTree>
    <p:extLst>
      <p:ext uri="{BB962C8B-B14F-4D97-AF65-F5344CB8AC3E}">
        <p14:creationId xmlns:p14="http://schemas.microsoft.com/office/powerpoint/2010/main" val="203306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US" dirty="0">
                <a:latin typeface="+mn-lt"/>
              </a:rPr>
              <a:t>Key milestones</a:t>
            </a:r>
            <a:endParaRPr lang="en-US" baseline="30000" dirty="0">
              <a:latin typeface="+mn-lt"/>
            </a:endParaRP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886609"/>
            <a:ext cx="8496000" cy="5093588"/>
          </a:xfrm>
        </p:spPr>
        <p:txBody>
          <a:bodyPr>
            <a:normAutofit/>
          </a:bodyPr>
          <a:lstStyle/>
          <a:p>
            <a:pPr marL="0" indent="0">
              <a:buNone/>
            </a:pPr>
            <a:r>
              <a:rPr lang="en-US" sz="1500" dirty="0">
                <a:latin typeface="+mn-lt"/>
              </a:rPr>
              <a:t>Key milestones are set out below. These are subject to change as policy settings and design decisions are made.</a:t>
            </a:r>
            <a:endParaRPr lang="en-US" sz="1400" dirty="0"/>
          </a:p>
          <a:p>
            <a:pPr marL="0" indent="0">
              <a:buNone/>
            </a:pPr>
            <a:endParaRPr lang="en-US" sz="1600" dirty="0"/>
          </a:p>
          <a:p>
            <a:endParaRPr lang="en-US" sz="1600" dirty="0">
              <a:latin typeface="+mn-lt"/>
            </a:endParaRPr>
          </a:p>
          <a:p>
            <a:endParaRPr lang="en-US" sz="1600" dirty="0">
              <a:latin typeface="+mn-lt"/>
            </a:endParaRPr>
          </a:p>
          <a:p>
            <a:endParaRPr lang="en-NZ" sz="1600" dirty="0">
              <a:latin typeface="+mn-lt"/>
            </a:endParaRPr>
          </a:p>
          <a:p>
            <a:endParaRPr lang="en-NZ" sz="1600" dirty="0"/>
          </a:p>
          <a:p>
            <a:endParaRPr lang="en-NZ" sz="1600" dirty="0"/>
          </a:p>
          <a:p>
            <a:endParaRPr lang="en-NZ" sz="1600" dirty="0"/>
          </a:p>
          <a:p>
            <a:endParaRPr lang="en-NZ" sz="1600" dirty="0"/>
          </a:p>
        </p:txBody>
      </p:sp>
      <p:sp>
        <p:nvSpPr>
          <p:cNvPr id="13" name="Rectangle 12">
            <a:extLst>
              <a:ext uri="{FF2B5EF4-FFF2-40B4-BE49-F238E27FC236}">
                <a16:creationId xmlns:a16="http://schemas.microsoft.com/office/drawing/2014/main" id="{0CD110EB-0CA2-46F3-A2F8-0AC7EE59AFF4}"/>
              </a:ext>
            </a:extLst>
          </p:cNvPr>
          <p:cNvSpPr/>
          <p:nvPr/>
        </p:nvSpPr>
        <p:spPr>
          <a:xfrm>
            <a:off x="541538" y="1342312"/>
            <a:ext cx="7886700" cy="46542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BBC51BBB-ED23-422E-BB13-3589D95354D6}"/>
              </a:ext>
            </a:extLst>
          </p:cNvPr>
          <p:cNvSpPr>
            <a:spLocks noChangeArrowheads="1"/>
          </p:cNvSpPr>
          <p:nvPr/>
        </p:nvSpPr>
        <p:spPr bwMode="auto">
          <a:xfrm>
            <a:off x="4458320" y="3621313"/>
            <a:ext cx="3593725" cy="272544"/>
          </a:xfrm>
          <a:prstGeom prst="rect">
            <a:avLst/>
          </a:prstGeom>
          <a:solidFill>
            <a:srgbClr val="002776"/>
          </a:solidFill>
          <a:ln>
            <a:solidFill>
              <a:schemeClr val="tx1"/>
            </a:solidFill>
          </a:ln>
          <a:effectLst/>
        </p:spPr>
        <p:txBody>
          <a:bodyPr wrap="none" lIns="64011" rIns="64011" anchor="ctr"/>
          <a:lstStyle/>
          <a:p>
            <a:pPr algn="ctr" defTabSz="1083911">
              <a:spcBef>
                <a:spcPct val="50000"/>
              </a:spcBef>
              <a:defRPr/>
            </a:pPr>
            <a:r>
              <a:rPr lang="en-GB" altLang="en-US" sz="1100" b="1" dirty="0">
                <a:solidFill>
                  <a:srgbClr val="FFFFFF"/>
                </a:solidFill>
                <a:cs typeface="Arial" panose="020B0604020202020204" pitchFamily="34" charset="0"/>
              </a:rPr>
              <a:t>Final Preparation for Day 1 – Oct 2021</a:t>
            </a:r>
          </a:p>
        </p:txBody>
      </p:sp>
      <p:sp>
        <p:nvSpPr>
          <p:cNvPr id="15" name="TextBox 14">
            <a:extLst>
              <a:ext uri="{FF2B5EF4-FFF2-40B4-BE49-F238E27FC236}">
                <a16:creationId xmlns:a16="http://schemas.microsoft.com/office/drawing/2014/main" id="{AB969ADB-1336-4A34-A571-946624E14A9D}"/>
              </a:ext>
            </a:extLst>
          </p:cNvPr>
          <p:cNvSpPr txBox="1"/>
          <p:nvPr/>
        </p:nvSpPr>
        <p:spPr>
          <a:xfrm>
            <a:off x="4458320" y="3893857"/>
            <a:ext cx="3593725" cy="2554545"/>
          </a:xfrm>
          <a:prstGeom prst="rect">
            <a:avLst/>
          </a:prstGeom>
          <a:noFill/>
          <a:ln>
            <a:solidFill>
              <a:schemeClr val="tx1"/>
            </a:solidFill>
          </a:ln>
        </p:spPr>
        <p:txBody>
          <a:bodyPr wrap="square" rtlCol="0">
            <a:spAutoFit/>
          </a:bodyPr>
          <a:lstStyle/>
          <a:p>
            <a:pPr marL="285750" indent="-285750" fontAlgn="b">
              <a:buFont typeface="Wingdings" panose="05000000000000000000" pitchFamily="2" charset="2"/>
              <a:buChar char="§"/>
            </a:pPr>
            <a:r>
              <a:rPr lang="en-NZ" sz="1000" dirty="0"/>
              <a:t>Day One communications prepared and delivered.</a:t>
            </a:r>
          </a:p>
          <a:p>
            <a:pPr marL="285750" indent="-285750" fontAlgn="b">
              <a:buFont typeface="Wingdings" panose="05000000000000000000" pitchFamily="2" charset="2"/>
              <a:buChar char="§"/>
            </a:pPr>
            <a:r>
              <a:rPr lang="en-NZ" sz="1000" dirty="0"/>
              <a:t>Final public information materials launched</a:t>
            </a:r>
          </a:p>
          <a:p>
            <a:pPr marL="285750" indent="-285750" fontAlgn="b">
              <a:buFont typeface="Wingdings" panose="05000000000000000000" pitchFamily="2" charset="2"/>
              <a:buChar char="§"/>
            </a:pPr>
            <a:r>
              <a:rPr lang="en-NZ" sz="1000" dirty="0"/>
              <a:t>Any regulations required for Day 1 in place</a:t>
            </a:r>
          </a:p>
          <a:p>
            <a:pPr marL="285750" indent="-285750" fontAlgn="b">
              <a:buFont typeface="Wingdings" panose="05000000000000000000" pitchFamily="2" charset="2"/>
              <a:buChar char="§"/>
            </a:pPr>
            <a:r>
              <a:rPr lang="en-US" sz="1000" dirty="0"/>
              <a:t>End of Life Choice Act 2019 comes into force on 7 November 2021 </a:t>
            </a:r>
          </a:p>
          <a:p>
            <a:pPr marL="285750" indent="-285750" fontAlgn="b">
              <a:buFont typeface="Wingdings" panose="05000000000000000000" pitchFamily="2" charset="2"/>
              <a:buChar char="§"/>
            </a:pPr>
            <a:r>
              <a:rPr lang="en-US" sz="1000" dirty="0"/>
              <a:t>Enduring processes and systems in place within the Ministry and with statutory committees for oversight of assisted dying – including review processes</a:t>
            </a:r>
          </a:p>
          <a:p>
            <a:pPr marL="285750" indent="-285750" fontAlgn="b">
              <a:buFont typeface="Wingdings" panose="05000000000000000000" pitchFamily="2" charset="2"/>
              <a:buChar char="§"/>
            </a:pPr>
            <a:r>
              <a:rPr lang="en-NZ" sz="1000" dirty="0"/>
              <a:t>Review of processes and communication of findings (continues into January 2022)</a:t>
            </a:r>
            <a:endParaRPr lang="en-US" sz="1000" dirty="0"/>
          </a:p>
          <a:p>
            <a:pPr fontAlgn="b"/>
            <a:endParaRPr lang="en-US" sz="1000" dirty="0"/>
          </a:p>
          <a:p>
            <a:pPr marL="285750" indent="-285750" fontAlgn="b">
              <a:buFont typeface="Wingdings" panose="05000000000000000000" pitchFamily="2" charset="2"/>
              <a:buChar char="§"/>
            </a:pPr>
            <a:endParaRPr lang="en-US" sz="1000" dirty="0"/>
          </a:p>
          <a:p>
            <a:pPr fontAlgn="b"/>
            <a:endParaRPr lang="en-NZ" sz="1000" dirty="0"/>
          </a:p>
          <a:p>
            <a:pPr marL="285750" indent="-285750" fontAlgn="b">
              <a:buFont typeface="Wingdings" panose="05000000000000000000" pitchFamily="2" charset="2"/>
              <a:buChar char="§"/>
            </a:pPr>
            <a:endParaRPr lang="en-NZ" sz="1000" dirty="0"/>
          </a:p>
          <a:p>
            <a:pPr marL="285750" indent="-285750">
              <a:buFont typeface="Wingdings" panose="05000000000000000000" pitchFamily="2" charset="2"/>
              <a:buChar char="§"/>
            </a:pPr>
            <a:endParaRPr lang="en-NZ" sz="1000" dirty="0"/>
          </a:p>
          <a:p>
            <a:pPr marL="285750" indent="-285750">
              <a:buFont typeface="Wingdings" panose="05000000000000000000" pitchFamily="2" charset="2"/>
              <a:buChar char="§"/>
            </a:pPr>
            <a:endParaRPr lang="en-NZ" sz="1000" dirty="0"/>
          </a:p>
        </p:txBody>
      </p:sp>
      <p:sp>
        <p:nvSpPr>
          <p:cNvPr id="16" name="Rectangle 15">
            <a:extLst>
              <a:ext uri="{FF2B5EF4-FFF2-40B4-BE49-F238E27FC236}">
                <a16:creationId xmlns:a16="http://schemas.microsoft.com/office/drawing/2014/main" id="{B6956CE9-289F-49DF-8EDE-01E76F902D4B}"/>
              </a:ext>
            </a:extLst>
          </p:cNvPr>
          <p:cNvSpPr>
            <a:spLocks noChangeArrowheads="1"/>
          </p:cNvSpPr>
          <p:nvPr/>
        </p:nvSpPr>
        <p:spPr bwMode="auto">
          <a:xfrm>
            <a:off x="4448262" y="1606081"/>
            <a:ext cx="3603784" cy="272544"/>
          </a:xfrm>
          <a:prstGeom prst="rect">
            <a:avLst/>
          </a:prstGeom>
          <a:solidFill>
            <a:srgbClr val="002776"/>
          </a:solidFill>
          <a:ln>
            <a:solidFill>
              <a:schemeClr val="tx1"/>
            </a:solidFill>
          </a:ln>
          <a:effectLst/>
        </p:spPr>
        <p:txBody>
          <a:bodyPr wrap="none" lIns="64011" rIns="64011" anchor="ctr"/>
          <a:lstStyle/>
          <a:p>
            <a:pPr algn="ctr" defTabSz="1083911">
              <a:spcBef>
                <a:spcPct val="50000"/>
              </a:spcBef>
              <a:defRPr/>
            </a:pPr>
            <a:r>
              <a:rPr lang="en-GB" altLang="en-US" sz="1100" b="1" dirty="0">
                <a:solidFill>
                  <a:srgbClr val="FFFFFF"/>
                </a:solidFill>
                <a:cs typeface="Arial" panose="020B0604020202020204" pitchFamily="34" charset="0"/>
              </a:rPr>
              <a:t>Progressed to Date -  Apr-Jun 2021</a:t>
            </a:r>
          </a:p>
        </p:txBody>
      </p:sp>
      <p:sp>
        <p:nvSpPr>
          <p:cNvPr id="17" name="TextBox 16">
            <a:extLst>
              <a:ext uri="{FF2B5EF4-FFF2-40B4-BE49-F238E27FC236}">
                <a16:creationId xmlns:a16="http://schemas.microsoft.com/office/drawing/2014/main" id="{2A637CF1-B6E5-4228-BDF2-71A481EA31E3}"/>
              </a:ext>
            </a:extLst>
          </p:cNvPr>
          <p:cNvSpPr txBox="1"/>
          <p:nvPr/>
        </p:nvSpPr>
        <p:spPr>
          <a:xfrm>
            <a:off x="4448262" y="1878625"/>
            <a:ext cx="3603784" cy="1477328"/>
          </a:xfrm>
          <a:prstGeom prst="rect">
            <a:avLst/>
          </a:prstGeom>
          <a:noFill/>
          <a:ln>
            <a:solidFill>
              <a:schemeClr val="tx1"/>
            </a:solidFill>
          </a:ln>
        </p:spPr>
        <p:txBody>
          <a:bodyPr wrap="square" rtlCol="0">
            <a:spAutoFit/>
          </a:bodyPr>
          <a:lstStyle/>
          <a:p>
            <a:pPr marL="285750" indent="-285750" fontAlgn="b">
              <a:buFont typeface="Wingdings" panose="05000000000000000000" pitchFamily="2" charset="2"/>
              <a:buChar char="§"/>
            </a:pPr>
            <a:r>
              <a:rPr lang="en-US" sz="1000" dirty="0"/>
              <a:t>Nominations process for SCENZ Committee </a:t>
            </a:r>
          </a:p>
          <a:p>
            <a:pPr marL="285750" indent="-285750" fontAlgn="b">
              <a:buFont typeface="Wingdings" panose="05000000000000000000" pitchFamily="2" charset="2"/>
              <a:buChar char="§"/>
            </a:pPr>
            <a:r>
              <a:rPr lang="en-US" sz="1000" dirty="0"/>
              <a:t>Nominations process for Review Committee </a:t>
            </a:r>
          </a:p>
          <a:p>
            <a:pPr marL="285750" indent="-285750" fontAlgn="b">
              <a:buFont typeface="Wingdings" panose="05000000000000000000" pitchFamily="2" charset="2"/>
              <a:buChar char="§"/>
            </a:pPr>
            <a:r>
              <a:rPr lang="en-US" sz="1000" dirty="0"/>
              <a:t>Medications have been selected for medically assisted dying services with clinical oversight</a:t>
            </a:r>
          </a:p>
          <a:p>
            <a:pPr marL="285750" indent="-285750" fontAlgn="b">
              <a:buFont typeface="Wingdings" panose="05000000000000000000" pitchFamily="2" charset="2"/>
              <a:buChar char="§"/>
            </a:pPr>
            <a:r>
              <a:rPr lang="en-NZ" sz="1000" dirty="0"/>
              <a:t>Care pathway and service model underway</a:t>
            </a:r>
          </a:p>
          <a:p>
            <a:pPr marL="285750" indent="-285750" fontAlgn="b">
              <a:buFont typeface="Wingdings" panose="05000000000000000000" pitchFamily="2" charset="2"/>
              <a:buChar char="§"/>
            </a:pPr>
            <a:r>
              <a:rPr lang="en-NZ" sz="1000" dirty="0"/>
              <a:t>Further consultation with Privacy Commissioner and HDC</a:t>
            </a:r>
          </a:p>
          <a:p>
            <a:pPr marL="285750" indent="-285750" fontAlgn="b">
              <a:buFont typeface="Wingdings" panose="05000000000000000000" pitchFamily="2" charset="2"/>
              <a:buChar char="§"/>
            </a:pPr>
            <a:r>
              <a:rPr lang="en-US" sz="1000" dirty="0"/>
              <a:t>Funding and accountability arrangements defined </a:t>
            </a:r>
          </a:p>
          <a:p>
            <a:pPr marL="285750" indent="-285750" fontAlgn="b">
              <a:buFont typeface="Wingdings" panose="05000000000000000000" pitchFamily="2" charset="2"/>
              <a:buChar char="§"/>
            </a:pPr>
            <a:r>
              <a:rPr lang="en-NZ" sz="1000" dirty="0"/>
              <a:t>Workforce training and support needs assessed, and training commences – training roll-out from May 19</a:t>
            </a:r>
          </a:p>
        </p:txBody>
      </p:sp>
      <p:sp>
        <p:nvSpPr>
          <p:cNvPr id="18" name="Rectangle 17">
            <a:extLst>
              <a:ext uri="{FF2B5EF4-FFF2-40B4-BE49-F238E27FC236}">
                <a16:creationId xmlns:a16="http://schemas.microsoft.com/office/drawing/2014/main" id="{5E620C5F-A83B-44E0-B36D-AB9FEBFAE5F4}"/>
              </a:ext>
            </a:extLst>
          </p:cNvPr>
          <p:cNvSpPr>
            <a:spLocks noChangeArrowheads="1"/>
          </p:cNvSpPr>
          <p:nvPr/>
        </p:nvSpPr>
        <p:spPr bwMode="auto">
          <a:xfrm>
            <a:off x="804561" y="3612434"/>
            <a:ext cx="3438966" cy="272544"/>
          </a:xfrm>
          <a:prstGeom prst="rect">
            <a:avLst/>
          </a:prstGeom>
          <a:solidFill>
            <a:srgbClr val="002776"/>
          </a:solidFill>
          <a:ln>
            <a:solidFill>
              <a:schemeClr val="tx1"/>
            </a:solidFill>
          </a:ln>
          <a:effectLst/>
        </p:spPr>
        <p:txBody>
          <a:bodyPr wrap="none" lIns="64011" rIns="64011" anchor="ctr"/>
          <a:lstStyle/>
          <a:p>
            <a:pPr algn="ctr" defTabSz="1083911">
              <a:spcBef>
                <a:spcPct val="50000"/>
              </a:spcBef>
              <a:defRPr/>
            </a:pPr>
            <a:r>
              <a:rPr lang="en-GB" altLang="en-US" sz="1100" b="1" dirty="0">
                <a:solidFill>
                  <a:srgbClr val="FFFFFF"/>
                </a:solidFill>
                <a:cs typeface="Arial" panose="020B0604020202020204" pitchFamily="34" charset="0"/>
              </a:rPr>
              <a:t>Progressed to Date -  Jul-Sep 2021</a:t>
            </a:r>
          </a:p>
        </p:txBody>
      </p:sp>
      <p:sp>
        <p:nvSpPr>
          <p:cNvPr id="19" name="TextBox 18">
            <a:extLst>
              <a:ext uri="{FF2B5EF4-FFF2-40B4-BE49-F238E27FC236}">
                <a16:creationId xmlns:a16="http://schemas.microsoft.com/office/drawing/2014/main" id="{33E1F40F-6AFE-45F8-9B36-12EBE5D9378A}"/>
              </a:ext>
            </a:extLst>
          </p:cNvPr>
          <p:cNvSpPr txBox="1"/>
          <p:nvPr/>
        </p:nvSpPr>
        <p:spPr>
          <a:xfrm>
            <a:off x="804561" y="3893856"/>
            <a:ext cx="3438966" cy="1631216"/>
          </a:xfrm>
          <a:prstGeom prst="rect">
            <a:avLst/>
          </a:prstGeom>
          <a:noFill/>
          <a:ln>
            <a:solidFill>
              <a:schemeClr val="tx1"/>
            </a:solidFill>
          </a:ln>
        </p:spPr>
        <p:txBody>
          <a:bodyPr wrap="square" rtlCol="0">
            <a:spAutoFit/>
          </a:bodyPr>
          <a:lstStyle/>
          <a:p>
            <a:pPr marL="285750" indent="-285750" fontAlgn="b">
              <a:buFont typeface="Wingdings" panose="05000000000000000000" pitchFamily="2" charset="2"/>
              <a:buChar char="§"/>
            </a:pPr>
            <a:r>
              <a:rPr lang="en-US" sz="1000" dirty="0"/>
              <a:t>SCENZ, Review Committee, and Registrar role established</a:t>
            </a:r>
          </a:p>
          <a:p>
            <a:pPr marL="285750" indent="-285750" fontAlgn="b">
              <a:buFont typeface="Wingdings" panose="05000000000000000000" pitchFamily="2" charset="2"/>
              <a:buChar char="§"/>
            </a:pPr>
            <a:r>
              <a:rPr lang="en-NZ" sz="1000" dirty="0"/>
              <a:t>Initial SCENZ Practitioner lists completed</a:t>
            </a:r>
          </a:p>
          <a:p>
            <a:pPr marL="285750" indent="-285750" fontAlgn="b">
              <a:buFont typeface="Wingdings" panose="05000000000000000000" pitchFamily="2" charset="2"/>
              <a:buChar char="§"/>
            </a:pPr>
            <a:r>
              <a:rPr lang="en-US" sz="1000" dirty="0"/>
              <a:t>Operational processes and guidance developed</a:t>
            </a:r>
          </a:p>
          <a:p>
            <a:pPr marL="285750" indent="-285750" fontAlgn="b">
              <a:buFont typeface="Wingdings" panose="05000000000000000000" pitchFamily="2" charset="2"/>
              <a:buChar char="§"/>
            </a:pPr>
            <a:r>
              <a:rPr lang="en-US" sz="1000" dirty="0"/>
              <a:t>Care pathway and service model completed</a:t>
            </a:r>
          </a:p>
          <a:p>
            <a:pPr marL="285750" indent="-285750" fontAlgn="b">
              <a:buFont typeface="Wingdings" panose="05000000000000000000" pitchFamily="2" charset="2"/>
              <a:buChar char="§"/>
            </a:pPr>
            <a:r>
              <a:rPr lang="en-US" sz="1000" dirty="0"/>
              <a:t>Contractual / funding mechanisms in place – Section 88 consultation and final advice to Minister </a:t>
            </a:r>
            <a:endParaRPr lang="en-NZ" sz="1000" dirty="0"/>
          </a:p>
          <a:p>
            <a:pPr marL="285750" indent="-285750" fontAlgn="b">
              <a:buFont typeface="Wingdings" panose="05000000000000000000" pitchFamily="2" charset="2"/>
              <a:buChar char="§"/>
            </a:pPr>
            <a:r>
              <a:rPr lang="en-NZ" sz="1000" dirty="0"/>
              <a:t>Standards of care developed</a:t>
            </a:r>
          </a:p>
          <a:p>
            <a:pPr marL="285750" indent="-285750" fontAlgn="b">
              <a:buFont typeface="Wingdings" panose="05000000000000000000" pitchFamily="2" charset="2"/>
              <a:buChar char="§"/>
            </a:pPr>
            <a:r>
              <a:rPr lang="en-US" sz="1000" dirty="0"/>
              <a:t>Additional suite of online learning modules delivered, and workforce forum held – end September</a:t>
            </a:r>
          </a:p>
          <a:p>
            <a:pPr marL="285750" indent="-285750" fontAlgn="b">
              <a:buFont typeface="Wingdings" panose="05000000000000000000" pitchFamily="2" charset="2"/>
              <a:buChar char="§"/>
            </a:pPr>
            <a:r>
              <a:rPr lang="en-US" sz="1000" dirty="0"/>
              <a:t>Medications procured and available</a:t>
            </a:r>
          </a:p>
        </p:txBody>
      </p:sp>
      <p:grpSp>
        <p:nvGrpSpPr>
          <p:cNvPr id="20" name="Group 19">
            <a:extLst>
              <a:ext uri="{FF2B5EF4-FFF2-40B4-BE49-F238E27FC236}">
                <a16:creationId xmlns:a16="http://schemas.microsoft.com/office/drawing/2014/main" id="{E57AD0D4-9FED-4F30-81B6-A60B600A22A3}"/>
              </a:ext>
            </a:extLst>
          </p:cNvPr>
          <p:cNvGrpSpPr/>
          <p:nvPr/>
        </p:nvGrpSpPr>
        <p:grpSpPr>
          <a:xfrm>
            <a:off x="794503" y="1597202"/>
            <a:ext cx="3449024" cy="1903760"/>
            <a:chOff x="123891" y="2036203"/>
            <a:chExt cx="2988326" cy="1903760"/>
          </a:xfrm>
        </p:grpSpPr>
        <p:sp>
          <p:nvSpPr>
            <p:cNvPr id="21" name="Rectangle 20">
              <a:extLst>
                <a:ext uri="{FF2B5EF4-FFF2-40B4-BE49-F238E27FC236}">
                  <a16:creationId xmlns:a16="http://schemas.microsoft.com/office/drawing/2014/main" id="{EDCF60FA-6F69-4B5F-B3C8-CF1B6BA62EE6}"/>
                </a:ext>
              </a:extLst>
            </p:cNvPr>
            <p:cNvSpPr>
              <a:spLocks noChangeArrowheads="1"/>
            </p:cNvSpPr>
            <p:nvPr/>
          </p:nvSpPr>
          <p:spPr bwMode="auto">
            <a:xfrm>
              <a:off x="123891" y="2036203"/>
              <a:ext cx="2988326" cy="272544"/>
            </a:xfrm>
            <a:prstGeom prst="rect">
              <a:avLst/>
            </a:prstGeom>
            <a:solidFill>
              <a:srgbClr val="002776"/>
            </a:solidFill>
            <a:ln>
              <a:solidFill>
                <a:schemeClr val="tx1"/>
              </a:solidFill>
            </a:ln>
            <a:effectLst/>
          </p:spPr>
          <p:txBody>
            <a:bodyPr wrap="none" lIns="64011" rIns="64011" anchor="ctr"/>
            <a:lstStyle/>
            <a:p>
              <a:pPr algn="ctr" defTabSz="1083911">
                <a:spcBef>
                  <a:spcPct val="50000"/>
                </a:spcBef>
                <a:defRPr/>
              </a:pPr>
              <a:r>
                <a:rPr lang="en-GB" altLang="en-US" sz="1100" b="1" dirty="0">
                  <a:solidFill>
                    <a:srgbClr val="FFFFFF"/>
                  </a:solidFill>
                  <a:cs typeface="Arial" panose="020B0604020202020204" pitchFamily="34" charset="0"/>
                </a:rPr>
                <a:t>Progressed to Date - Jan-Mar 2021</a:t>
              </a:r>
            </a:p>
          </p:txBody>
        </p:sp>
        <p:sp>
          <p:nvSpPr>
            <p:cNvPr id="22" name="TextBox 21">
              <a:extLst>
                <a:ext uri="{FF2B5EF4-FFF2-40B4-BE49-F238E27FC236}">
                  <a16:creationId xmlns:a16="http://schemas.microsoft.com/office/drawing/2014/main" id="{0E23F940-A56E-49A7-82F3-77A44E594F22}"/>
                </a:ext>
              </a:extLst>
            </p:cNvPr>
            <p:cNvSpPr txBox="1"/>
            <p:nvPr/>
          </p:nvSpPr>
          <p:spPr>
            <a:xfrm>
              <a:off x="123891" y="2308747"/>
              <a:ext cx="2988326" cy="1631216"/>
            </a:xfrm>
            <a:prstGeom prst="rect">
              <a:avLst/>
            </a:prstGeom>
            <a:noFill/>
            <a:ln>
              <a:solidFill>
                <a:schemeClr val="accent1"/>
              </a:solidFill>
            </a:ln>
          </p:spPr>
          <p:txBody>
            <a:bodyPr wrap="square" rtlCol="0">
              <a:spAutoFit/>
            </a:bodyPr>
            <a:lstStyle/>
            <a:p>
              <a:pPr marL="285750" indent="-285750" fontAlgn="b">
                <a:buFont typeface="Wingdings" panose="05000000000000000000" pitchFamily="2" charset="2"/>
                <a:buChar char="§"/>
              </a:pPr>
              <a:r>
                <a:rPr lang="en-NZ" sz="1000" dirty="0"/>
                <a:t>Governance Group established</a:t>
              </a:r>
            </a:p>
            <a:p>
              <a:pPr marL="285750" indent="-285750" fontAlgn="b">
                <a:buFont typeface="Wingdings" panose="05000000000000000000" pitchFamily="2" charset="2"/>
                <a:buChar char="§"/>
              </a:pPr>
              <a:r>
                <a:rPr lang="en-NZ" sz="1000" dirty="0"/>
                <a:t>Advisory network established</a:t>
              </a:r>
            </a:p>
            <a:p>
              <a:pPr marL="285750" indent="-285750" fontAlgn="b">
                <a:buFont typeface="Wingdings" panose="05000000000000000000" pitchFamily="2" charset="2"/>
                <a:buChar char="§"/>
              </a:pPr>
              <a:r>
                <a:rPr lang="en-NZ" sz="1000" dirty="0"/>
                <a:t>Initial treaty analysis complete</a:t>
              </a:r>
            </a:p>
            <a:p>
              <a:pPr marL="285750" indent="-285750" fontAlgn="b">
                <a:buFont typeface="Wingdings" panose="05000000000000000000" pitchFamily="2" charset="2"/>
                <a:buChar char="§"/>
              </a:pPr>
              <a:r>
                <a:rPr lang="en-US" sz="1000" dirty="0"/>
                <a:t>Stakeholder Engagement and Communications Plans </a:t>
              </a:r>
              <a:r>
                <a:rPr lang="en-NZ" sz="1000" dirty="0"/>
                <a:t>complete</a:t>
              </a:r>
            </a:p>
            <a:p>
              <a:pPr marL="285750" indent="-285750" fontAlgn="b">
                <a:buFont typeface="Wingdings" panose="05000000000000000000" pitchFamily="2" charset="2"/>
                <a:buChar char="§"/>
              </a:pPr>
              <a:r>
                <a:rPr lang="en-US" sz="1000" dirty="0"/>
                <a:t>Assessment of initial workforce interest complete </a:t>
              </a:r>
            </a:p>
            <a:p>
              <a:pPr marL="285750" indent="-285750" fontAlgn="b">
                <a:buFont typeface="Wingdings" panose="05000000000000000000" pitchFamily="2" charset="2"/>
                <a:buChar char="§"/>
              </a:pPr>
              <a:r>
                <a:rPr lang="en-NZ" sz="1000" dirty="0"/>
                <a:t>Key system-level policy settings defined (e.g., service provision, accountability, funding)</a:t>
              </a:r>
            </a:p>
            <a:p>
              <a:pPr marL="285750" indent="-285750" fontAlgn="b">
                <a:buFont typeface="Wingdings" panose="05000000000000000000" pitchFamily="2" charset="2"/>
                <a:buChar char="§"/>
              </a:pPr>
              <a:r>
                <a:rPr lang="en-NZ" sz="1000" dirty="0"/>
                <a:t>Budget Bid complete</a:t>
              </a:r>
            </a:p>
            <a:p>
              <a:pPr marL="285750" indent="-285750" fontAlgn="b">
                <a:buFont typeface="Wingdings" panose="05000000000000000000" pitchFamily="2" charset="2"/>
                <a:buChar char="§"/>
              </a:pPr>
              <a:r>
                <a:rPr lang="en-NZ" sz="1000" dirty="0"/>
                <a:t>Initial consultation with Privacy Commissioner and HDC</a:t>
              </a:r>
            </a:p>
          </p:txBody>
        </p:sp>
      </p:grpSp>
    </p:spTree>
    <p:extLst>
      <p:ext uri="{BB962C8B-B14F-4D97-AF65-F5344CB8AC3E}">
        <p14:creationId xmlns:p14="http://schemas.microsoft.com/office/powerpoint/2010/main" val="325860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normAutofit/>
          </a:bodyPr>
          <a:lstStyle/>
          <a:p>
            <a:r>
              <a:rPr lang="en-US" dirty="0">
                <a:latin typeface="+mn-lt"/>
              </a:rPr>
              <a:t>Moving Forward</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1447800"/>
            <a:ext cx="8496000" cy="4507230"/>
          </a:xfrm>
        </p:spPr>
        <p:txBody>
          <a:bodyPr>
            <a:normAutofit/>
          </a:bodyPr>
          <a:lstStyle/>
          <a:p>
            <a:pPr marL="0" indent="0">
              <a:buNone/>
            </a:pPr>
            <a:endParaRPr lang="en-NZ" sz="1600" dirty="0"/>
          </a:p>
          <a:p>
            <a:r>
              <a:rPr lang="en-NZ" sz="1500" dirty="0">
                <a:latin typeface="+mn-lt"/>
              </a:rPr>
              <a:t>Monitoring of the service – data driven and experience driven (people, whanau and practitioners)</a:t>
            </a:r>
          </a:p>
          <a:p>
            <a:r>
              <a:rPr lang="en-NZ" sz="1500" dirty="0">
                <a:latin typeface="+mn-lt"/>
              </a:rPr>
              <a:t>New work programme to pick up additional improvements and resources to support people, whanau and practitioners</a:t>
            </a:r>
          </a:p>
          <a:p>
            <a:r>
              <a:rPr lang="en-NZ" sz="1500" dirty="0">
                <a:latin typeface="+mn-lt"/>
              </a:rPr>
              <a:t>Continued focus on Māori pathway and disability pathway for assisted dying</a:t>
            </a:r>
          </a:p>
          <a:p>
            <a:r>
              <a:rPr lang="en-NZ" sz="1500" dirty="0">
                <a:latin typeface="+mn-lt"/>
              </a:rPr>
              <a:t>Ongoing engagement with the sector, including palliative care around performance of new service, insights and feedback</a:t>
            </a:r>
          </a:p>
          <a:p>
            <a:r>
              <a:rPr lang="en-NZ" sz="1500" dirty="0">
                <a:latin typeface="+mn-lt"/>
              </a:rPr>
              <a:t>Implementation review at 12 month mark – MOH led</a:t>
            </a:r>
          </a:p>
          <a:p>
            <a:endParaRPr lang="en-NZ" sz="1500" dirty="0">
              <a:latin typeface="+mn-lt"/>
            </a:endParaRPr>
          </a:p>
          <a:p>
            <a:endParaRPr lang="en-NZ" sz="1600" dirty="0"/>
          </a:p>
        </p:txBody>
      </p:sp>
    </p:spTree>
    <p:extLst>
      <p:ext uri="{BB962C8B-B14F-4D97-AF65-F5344CB8AC3E}">
        <p14:creationId xmlns:p14="http://schemas.microsoft.com/office/powerpoint/2010/main" val="214157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US" dirty="0">
                <a:latin typeface="+mn-lt"/>
              </a:rPr>
              <a:t>End of Life Choice Act 2019 Overview </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861442"/>
            <a:ext cx="8496000" cy="5093588"/>
          </a:xfrm>
        </p:spPr>
        <p:txBody>
          <a:bodyPr>
            <a:normAutofit/>
          </a:bodyPr>
          <a:lstStyle/>
          <a:p>
            <a:pPr marL="0" indent="0">
              <a:buNone/>
            </a:pPr>
            <a:r>
              <a:rPr lang="en-US" sz="1600" dirty="0">
                <a:latin typeface="+mn-lt"/>
              </a:rPr>
              <a:t>The End of Life Choice Act 2019 (the Act) comes into force on 7 November 2021. </a:t>
            </a:r>
          </a:p>
          <a:p>
            <a:pPr marL="0" indent="0">
              <a:buNone/>
            </a:pPr>
            <a:r>
              <a:rPr lang="en-US" sz="1600" dirty="0">
                <a:latin typeface="+mn-lt"/>
              </a:rPr>
              <a:t>It enables people, who experience unbearable suffering from a terminal illness, and who meet all the criteria for assisted dying set out in the Act, to legally request medical assistance to end their lives. </a:t>
            </a:r>
          </a:p>
          <a:p>
            <a:pPr marL="0" indent="0">
              <a:buNone/>
            </a:pPr>
            <a:r>
              <a:rPr lang="en-US" sz="1600" dirty="0">
                <a:latin typeface="+mn-lt"/>
              </a:rPr>
              <a:t>The Act includes safeguards to ensure anyone seeking this assistance is making an informed decision of their own accord. </a:t>
            </a:r>
          </a:p>
          <a:p>
            <a:pPr marL="0" indent="0">
              <a:buNone/>
            </a:pPr>
            <a:endParaRPr lang="en-US" sz="1400" dirty="0">
              <a:latin typeface="+mn-lt"/>
            </a:endParaRPr>
          </a:p>
          <a:p>
            <a:pPr lvl="1">
              <a:buFont typeface="Courier New" panose="02070309020205020404" pitchFamily="49" charset="0"/>
              <a:buChar char="­"/>
            </a:pPr>
            <a:endParaRPr lang="en-US" sz="1400" dirty="0">
              <a:latin typeface="+mn-lt"/>
            </a:endParaRPr>
          </a:p>
          <a:p>
            <a:pPr>
              <a:buFont typeface="Wingdings" panose="05000000000000000000" pitchFamily="2" charset="2"/>
              <a:buChar char="§"/>
            </a:pPr>
            <a:endParaRPr lang="en-US" sz="1600" dirty="0">
              <a:latin typeface="+mn-lt"/>
            </a:endParaRPr>
          </a:p>
          <a:p>
            <a:pPr marL="0" indent="0">
              <a:buNone/>
            </a:pPr>
            <a:endParaRPr lang="en-US" sz="1600" dirty="0">
              <a:latin typeface="+mn-lt"/>
            </a:endParaRPr>
          </a:p>
          <a:p>
            <a:endParaRPr lang="en-US" sz="1600" dirty="0"/>
          </a:p>
          <a:p>
            <a:endParaRPr lang="en-US" sz="1600" dirty="0">
              <a:latin typeface="+mn-lt"/>
            </a:endParaRPr>
          </a:p>
          <a:p>
            <a:endParaRPr lang="en-US" sz="1600" dirty="0">
              <a:latin typeface="+mn-lt"/>
            </a:endParaRPr>
          </a:p>
          <a:p>
            <a:endParaRPr lang="en-NZ" sz="1600" dirty="0">
              <a:latin typeface="+mn-lt"/>
            </a:endParaRPr>
          </a:p>
          <a:p>
            <a:endParaRPr lang="en-NZ" sz="1600" dirty="0"/>
          </a:p>
          <a:p>
            <a:endParaRPr lang="en-NZ" sz="1600" dirty="0"/>
          </a:p>
          <a:p>
            <a:endParaRPr lang="en-NZ" sz="1600" dirty="0"/>
          </a:p>
          <a:p>
            <a:endParaRPr lang="en-NZ" sz="1600" dirty="0"/>
          </a:p>
        </p:txBody>
      </p:sp>
    </p:spTree>
    <p:extLst>
      <p:ext uri="{BB962C8B-B14F-4D97-AF65-F5344CB8AC3E}">
        <p14:creationId xmlns:p14="http://schemas.microsoft.com/office/powerpoint/2010/main" val="307272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NZ" dirty="0">
                <a:latin typeface="+mn-lt"/>
              </a:rPr>
              <a:t>Eligibility criteria and process as outlined in the Act</a:t>
            </a:r>
          </a:p>
        </p:txBody>
      </p:sp>
      <p:graphicFrame>
        <p:nvGraphicFramePr>
          <p:cNvPr id="4" name="Table 3">
            <a:extLst>
              <a:ext uri="{FF2B5EF4-FFF2-40B4-BE49-F238E27FC236}">
                <a16:creationId xmlns:a16="http://schemas.microsoft.com/office/drawing/2014/main" id="{6A046DEC-482D-48D7-8060-4BAAEDD65BD1}"/>
              </a:ext>
            </a:extLst>
          </p:cNvPr>
          <p:cNvGraphicFramePr>
            <a:graphicFrameLocks noGrp="1"/>
          </p:cNvGraphicFramePr>
          <p:nvPr>
            <p:extLst>
              <p:ext uri="{D42A27DB-BD31-4B8C-83A1-F6EECF244321}">
                <p14:modId xmlns:p14="http://schemas.microsoft.com/office/powerpoint/2010/main" val="145552465"/>
              </p:ext>
            </p:extLst>
          </p:nvPr>
        </p:nvGraphicFramePr>
        <p:xfrm>
          <a:off x="418010" y="826135"/>
          <a:ext cx="8020595" cy="3848100"/>
        </p:xfrm>
        <a:graphic>
          <a:graphicData uri="http://schemas.openxmlformats.org/drawingml/2006/table">
            <a:tbl>
              <a:tblPr firstRow="1" firstCol="1" bandRow="1"/>
              <a:tblGrid>
                <a:gridCol w="4052600">
                  <a:extLst>
                    <a:ext uri="{9D8B030D-6E8A-4147-A177-3AD203B41FA5}">
                      <a16:colId xmlns:a16="http://schemas.microsoft.com/office/drawing/2014/main" val="1693694447"/>
                    </a:ext>
                  </a:extLst>
                </a:gridCol>
                <a:gridCol w="3967995">
                  <a:extLst>
                    <a:ext uri="{9D8B030D-6E8A-4147-A177-3AD203B41FA5}">
                      <a16:colId xmlns:a16="http://schemas.microsoft.com/office/drawing/2014/main" val="2243004875"/>
                    </a:ext>
                  </a:extLst>
                </a:gridCol>
              </a:tblGrid>
              <a:tr h="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spcAft>
                          <a:spcPts val="0"/>
                        </a:spcAft>
                      </a:pPr>
                      <a:r>
                        <a:rPr lang="en-US"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Eligibility criteria for assisted dying</a:t>
                      </a:r>
                      <a:endParaRPr lang="en-NZ"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3763"/>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spcAft>
                          <a:spcPts val="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Core assisted dying process</a:t>
                      </a: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3763"/>
                    </a:solidFill>
                  </a:tcPr>
                </a:tc>
                <a:extLst>
                  <a:ext uri="{0D108BD9-81ED-4DB2-BD59-A6C34878D82A}">
                    <a16:rowId xmlns:a16="http://schemas.microsoft.com/office/drawing/2014/main" val="198925154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To be eligible, a person must meet all of the following criteria:</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Be aged 18 years or over.</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Be a citizen or permanent resident of New Zealand.</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Suffer from a terminal illness that is likely to end their life within 6 months.</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Be in an advanced state of irreversible decline in physical capability.</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Experience unbearable suffering that cannot be relieved in a manner that the person considers tolerable.</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Be able to make an informed decision about assisted dying.</a:t>
                      </a: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Process steps include:</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Patient must initiate the request</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1st medical opinion</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2nd medical opinion</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3rd Psychiatric competency opinion (if required)</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Eligibility confirmed</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Patient chooses method, date and time</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Registrar confirms compliance</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Administration of medication (this can be refused and/or rescheduled by patient)</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Confirmation and report of assisted death</a:t>
                      </a:r>
                    </a:p>
                    <a:p>
                      <a:pPr marL="0" indent="0" algn="l" defTabSz="457200" rtl="0" eaLnBrk="1" latinLnBrk="0" hangingPunct="1">
                        <a:spcBef>
                          <a:spcPts val="0"/>
                        </a:spcBef>
                        <a:spcAft>
                          <a:spcPts val="0"/>
                        </a:spcAft>
                        <a:buFont typeface="Wingdings" panose="05000000000000000000" pitchFamily="2" charset="2"/>
                        <a:buNone/>
                      </a:pPr>
                      <a:endParaRPr lang="en-NZ"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205047"/>
                  </a:ext>
                </a:extLst>
              </a:tr>
            </a:tbl>
          </a:graphicData>
        </a:graphic>
      </p:graphicFrame>
    </p:spTree>
    <p:extLst>
      <p:ext uri="{BB962C8B-B14F-4D97-AF65-F5344CB8AC3E}">
        <p14:creationId xmlns:p14="http://schemas.microsoft.com/office/powerpoint/2010/main" val="38961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NZ" dirty="0">
                <a:latin typeface="+mn-lt"/>
              </a:rPr>
              <a:t>Statutory bodies and roles who have oversight of Assisted Dying</a:t>
            </a:r>
          </a:p>
        </p:txBody>
      </p:sp>
      <p:graphicFrame>
        <p:nvGraphicFramePr>
          <p:cNvPr id="4" name="Table 3">
            <a:extLst>
              <a:ext uri="{FF2B5EF4-FFF2-40B4-BE49-F238E27FC236}">
                <a16:creationId xmlns:a16="http://schemas.microsoft.com/office/drawing/2014/main" id="{6A046DEC-482D-48D7-8060-4BAAEDD65BD1}"/>
              </a:ext>
            </a:extLst>
          </p:cNvPr>
          <p:cNvGraphicFramePr>
            <a:graphicFrameLocks noGrp="1"/>
          </p:cNvGraphicFramePr>
          <p:nvPr>
            <p:extLst>
              <p:ext uri="{D42A27DB-BD31-4B8C-83A1-F6EECF244321}">
                <p14:modId xmlns:p14="http://schemas.microsoft.com/office/powerpoint/2010/main" val="4071806360"/>
              </p:ext>
            </p:extLst>
          </p:nvPr>
        </p:nvGraphicFramePr>
        <p:xfrm>
          <a:off x="418011" y="826135"/>
          <a:ext cx="8255725" cy="5090160"/>
        </p:xfrm>
        <a:graphic>
          <a:graphicData uri="http://schemas.openxmlformats.org/drawingml/2006/table">
            <a:tbl>
              <a:tblPr firstRow="1" firstCol="1" bandRow="1"/>
              <a:tblGrid>
                <a:gridCol w="2771193">
                  <a:extLst>
                    <a:ext uri="{9D8B030D-6E8A-4147-A177-3AD203B41FA5}">
                      <a16:colId xmlns:a16="http://schemas.microsoft.com/office/drawing/2014/main" val="1693694447"/>
                    </a:ext>
                  </a:extLst>
                </a:gridCol>
                <a:gridCol w="2771193">
                  <a:extLst>
                    <a:ext uri="{9D8B030D-6E8A-4147-A177-3AD203B41FA5}">
                      <a16:colId xmlns:a16="http://schemas.microsoft.com/office/drawing/2014/main" val="417101398"/>
                    </a:ext>
                  </a:extLst>
                </a:gridCol>
                <a:gridCol w="2713339">
                  <a:extLst>
                    <a:ext uri="{9D8B030D-6E8A-4147-A177-3AD203B41FA5}">
                      <a16:colId xmlns:a16="http://schemas.microsoft.com/office/drawing/2014/main" val="2243004875"/>
                    </a:ext>
                  </a:extLst>
                </a:gridCol>
              </a:tblGrid>
              <a:tr h="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spcAft>
                          <a:spcPts val="0"/>
                        </a:spcAft>
                      </a:pPr>
                      <a:r>
                        <a:rPr lang="en-US"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 and Consultation for End of Life in New Zealand Group (SCENZ) Group</a:t>
                      </a:r>
                      <a:endParaRPr lang="en-NZ"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3763"/>
                    </a:solidFill>
                  </a:tcPr>
                </a:tc>
                <a:tc>
                  <a:txBody>
                    <a:bodyPr/>
                    <a:lstStyle/>
                    <a:p>
                      <a:pPr algn="ctr">
                        <a:spcAft>
                          <a:spcPts val="0"/>
                        </a:spcAft>
                      </a:pPr>
                      <a:r>
                        <a:rPr lang="en-NZ"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Registrar (assisted dying) </a:t>
                      </a: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3763"/>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spcAft>
                          <a:spcPts val="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Review Committee</a:t>
                      </a: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3763"/>
                    </a:solidFill>
                  </a:tcPr>
                </a:tc>
                <a:extLst>
                  <a:ext uri="{0D108BD9-81ED-4DB2-BD59-A6C34878D82A}">
                    <a16:rowId xmlns:a16="http://schemas.microsoft.com/office/drawing/2014/main" val="198925154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Appointed by Director General.</a:t>
                      </a:r>
                    </a:p>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Make lists of:</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Replacement medical practitioners (conscientious objection).</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Independent medical practitioners (2nd opinion).</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Psychiatrists (competency).</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Pharmacists (dispense medication).</a:t>
                      </a:r>
                    </a:p>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In relation to the administration of medication:</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Prepares standards of care.</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Advise on required medical and legal procedures.</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Provide practical assistance if assistance is required.</a:t>
                      </a:r>
                      <a:endParaRPr lang="en-NZ" sz="1400"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Is MOH employee</a:t>
                      </a:r>
                    </a:p>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Establishes and maintains a register of:</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Approved forms (in effect the event record).</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Review committee reports.</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Registrar’s reports to Minister (annual).</a:t>
                      </a:r>
                    </a:p>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Receives and acts on complaints.</a:t>
                      </a:r>
                    </a:p>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Undertakes actions as directed by the Review Committee.</a:t>
                      </a:r>
                      <a:endParaRPr lang="en-NZ" sz="1400"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Appointed by Minister and consists of:</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A medical ethicist.</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2 health practitioners (one must work in end-of-life care).</a:t>
                      </a:r>
                    </a:p>
                    <a:p>
                      <a:pPr marL="285750" marR="0" lvl="0" indent="-285750" algn="l" defTabSz="4572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Considers assisted death reports:</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Compliance with the Act, and</a:t>
                      </a:r>
                    </a:p>
                    <a:p>
                      <a:pPr marL="444500" marR="0" lvl="1" indent="-177800" algn="l" defTabSz="457200" rtl="0" eaLnBrk="1" fontAlgn="auto" latinLnBrk="0" hangingPunct="1">
                        <a:lnSpc>
                          <a:spcPct val="100000"/>
                        </a:lnSpc>
                        <a:spcBef>
                          <a:spcPts val="300"/>
                        </a:spcBef>
                        <a:spcAft>
                          <a:spcPts val="300"/>
                        </a:spcAft>
                        <a:buClrTx/>
                        <a:buSzTx/>
                        <a:buFont typeface="Courier New" panose="02070309020205020404" pitchFamily="49" charset="0"/>
                        <a:buChar char="­"/>
                        <a:tabLst/>
                        <a:defRPr/>
                      </a:pPr>
                      <a:r>
                        <a:rPr lang="en-US" sz="1400" kern="1200" dirty="0">
                          <a:solidFill>
                            <a:schemeClr val="tx1"/>
                          </a:solidFill>
                          <a:effectLst/>
                          <a:latin typeface="Calibri" panose="020F0502020204030204" pitchFamily="34" charset="0"/>
                          <a:ea typeface="+mn-ea"/>
                          <a:cs typeface="Times New Roman" panose="02020603050405020304" pitchFamily="18" charset="0"/>
                        </a:rPr>
                        <a:t>Direction to Registrar when report does not show satisfactory compliance.</a:t>
                      </a:r>
                    </a:p>
                    <a:p>
                      <a:pPr marL="0" indent="0" algn="l" defTabSz="457200" rtl="0" eaLnBrk="1" latinLnBrk="0" hangingPunct="1">
                        <a:spcBef>
                          <a:spcPts val="0"/>
                        </a:spcBef>
                        <a:spcAft>
                          <a:spcPts val="0"/>
                        </a:spcAft>
                        <a:buFont typeface="Wingdings" panose="05000000000000000000" pitchFamily="2" charset="2"/>
                        <a:buNone/>
                      </a:pPr>
                      <a:endParaRPr lang="en-NZ"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205047"/>
                  </a:ext>
                </a:extLst>
              </a:tr>
            </a:tbl>
          </a:graphicData>
        </a:graphic>
      </p:graphicFrame>
    </p:spTree>
    <p:extLst>
      <p:ext uri="{BB962C8B-B14F-4D97-AF65-F5344CB8AC3E}">
        <p14:creationId xmlns:p14="http://schemas.microsoft.com/office/powerpoint/2010/main" val="217187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US" dirty="0">
                <a:latin typeface="+mn-lt"/>
              </a:rPr>
              <a:t>Design principles for the implementation of Assisted Dying</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861442"/>
            <a:ext cx="8496000" cy="5093588"/>
          </a:xfrm>
        </p:spPr>
        <p:txBody>
          <a:bodyPr>
            <a:normAutofit/>
          </a:bodyPr>
          <a:lstStyle/>
          <a:p>
            <a:pPr marL="0" indent="0">
              <a:buNone/>
            </a:pPr>
            <a:r>
              <a:rPr lang="en-US" sz="1500" dirty="0">
                <a:latin typeface="+mn-lt"/>
              </a:rPr>
              <a:t>The following principles will guide the design and delivery of assisted dying services:</a:t>
            </a:r>
          </a:p>
          <a:p>
            <a:pPr>
              <a:buFont typeface="Wingdings" panose="05000000000000000000" pitchFamily="2" charset="2"/>
              <a:buChar char="§"/>
            </a:pPr>
            <a:r>
              <a:rPr lang="en-US" sz="1500" dirty="0">
                <a:latin typeface="+mn-lt"/>
              </a:rPr>
              <a:t>giving effect to our obligations under Te Tiriti o Waitangi, including considering the interests and needs of Māori</a:t>
            </a:r>
          </a:p>
          <a:p>
            <a:pPr>
              <a:buFont typeface="Wingdings" panose="05000000000000000000" pitchFamily="2" charset="2"/>
              <a:buChar char="§"/>
            </a:pPr>
            <a:r>
              <a:rPr lang="en-US" sz="1500" dirty="0">
                <a:latin typeface="+mn-lt"/>
              </a:rPr>
              <a:t>ensuring equity (inclusiveness for all communities and equity of access to services) </a:t>
            </a:r>
          </a:p>
          <a:p>
            <a:pPr>
              <a:buFont typeface="Wingdings" panose="05000000000000000000" pitchFamily="2" charset="2"/>
              <a:buChar char="§"/>
            </a:pPr>
            <a:r>
              <a:rPr lang="en-US" sz="1500" dirty="0">
                <a:latin typeface="+mn-lt"/>
              </a:rPr>
              <a:t>providing services that are effective and have robust accountability and safety measures</a:t>
            </a:r>
          </a:p>
          <a:p>
            <a:pPr>
              <a:buFont typeface="Wingdings" panose="05000000000000000000" pitchFamily="2" charset="2"/>
              <a:buChar char="§"/>
            </a:pPr>
            <a:r>
              <a:rPr lang="en-US" sz="1500" dirty="0">
                <a:latin typeface="+mn-lt"/>
              </a:rPr>
              <a:t>providing good value for health and disability system resources</a:t>
            </a:r>
          </a:p>
          <a:p>
            <a:pPr>
              <a:buFont typeface="Wingdings" panose="05000000000000000000" pitchFamily="2" charset="2"/>
              <a:buChar char="§"/>
            </a:pPr>
            <a:r>
              <a:rPr lang="en-US" sz="1500" dirty="0">
                <a:latin typeface="+mn-lt"/>
              </a:rPr>
              <a:t>ensuring consistency with health and disability system strategies.</a:t>
            </a:r>
          </a:p>
          <a:p>
            <a:pPr marL="0" indent="0">
              <a:buNone/>
            </a:pPr>
            <a:endParaRPr lang="en-US" sz="1400" dirty="0"/>
          </a:p>
          <a:p>
            <a:pPr marL="0" indent="0">
              <a:buNone/>
            </a:pPr>
            <a:endParaRPr lang="en-US" sz="1400" dirty="0"/>
          </a:p>
          <a:p>
            <a:pPr marL="0" indent="0">
              <a:buNone/>
            </a:pPr>
            <a:endParaRPr lang="en-US" sz="1600" dirty="0"/>
          </a:p>
          <a:p>
            <a:endParaRPr lang="en-US" sz="1600" dirty="0">
              <a:latin typeface="+mn-lt"/>
            </a:endParaRPr>
          </a:p>
          <a:p>
            <a:endParaRPr lang="en-US" sz="1600" dirty="0">
              <a:latin typeface="+mn-lt"/>
            </a:endParaRPr>
          </a:p>
          <a:p>
            <a:endParaRPr lang="en-NZ" sz="1600" dirty="0">
              <a:latin typeface="+mn-lt"/>
            </a:endParaRPr>
          </a:p>
          <a:p>
            <a:endParaRPr lang="en-NZ" sz="1600" dirty="0"/>
          </a:p>
          <a:p>
            <a:endParaRPr lang="en-NZ" sz="1600" dirty="0"/>
          </a:p>
          <a:p>
            <a:endParaRPr lang="en-NZ" sz="1600" dirty="0"/>
          </a:p>
          <a:p>
            <a:endParaRPr lang="en-NZ" sz="1600" dirty="0"/>
          </a:p>
        </p:txBody>
      </p:sp>
    </p:spTree>
    <p:extLst>
      <p:ext uri="{BB962C8B-B14F-4D97-AF65-F5344CB8AC3E}">
        <p14:creationId xmlns:p14="http://schemas.microsoft.com/office/powerpoint/2010/main" val="203315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US" dirty="0">
                <a:latin typeface="+mn-lt"/>
              </a:rPr>
              <a:t>Objectives and expectations for the End of Life Choice Act implementation programme</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861442"/>
            <a:ext cx="8496000" cy="5093588"/>
          </a:xfrm>
        </p:spPr>
        <p:txBody>
          <a:bodyPr>
            <a:normAutofit/>
          </a:bodyPr>
          <a:lstStyle/>
          <a:p>
            <a:pPr marL="0" indent="0">
              <a:buNone/>
            </a:pPr>
            <a:r>
              <a:rPr lang="en-US" sz="1500" dirty="0">
                <a:latin typeface="+mn-lt"/>
              </a:rPr>
              <a:t>The objectives of the implementation programme are to:</a:t>
            </a:r>
          </a:p>
          <a:p>
            <a:pPr marL="171450" indent="-171450">
              <a:buFont typeface="Wingdings" panose="05000000000000000000" pitchFamily="2" charset="2"/>
              <a:buChar char="§"/>
            </a:pPr>
            <a:r>
              <a:rPr lang="en-US" sz="1500" dirty="0">
                <a:latin typeface="+mn-lt"/>
              </a:rPr>
              <a:t>have a functional assisted dying system at the time the Act comes into force (12 months after an official majority support result at referendum – 7 November 2021)</a:t>
            </a:r>
          </a:p>
          <a:p>
            <a:pPr marL="171450" indent="-171450">
              <a:buFont typeface="Wingdings" panose="05000000000000000000" pitchFamily="2" charset="2"/>
              <a:buChar char="§"/>
            </a:pPr>
            <a:r>
              <a:rPr lang="en-US" sz="1500" dirty="0">
                <a:latin typeface="+mn-lt"/>
              </a:rPr>
              <a:t>transfer the function and any remaining implementation of the system to a business-as-usual team within the Ministry shortly after the Act comes into force. </a:t>
            </a:r>
          </a:p>
          <a:p>
            <a:pPr marL="171450" indent="-171450">
              <a:buFont typeface="Wingdings" panose="05000000000000000000" pitchFamily="2" charset="2"/>
              <a:buChar char="§"/>
            </a:pPr>
            <a:endParaRPr lang="en-US" sz="1500" dirty="0">
              <a:latin typeface="+mn-lt"/>
            </a:endParaRPr>
          </a:p>
          <a:p>
            <a:pPr marL="0" indent="0">
              <a:buNone/>
            </a:pPr>
            <a:r>
              <a:rPr lang="en-US" sz="1500" dirty="0">
                <a:latin typeface="+mn-lt"/>
              </a:rPr>
              <a:t>For day one (7 November 2021) a functional assisted dying system means:</a:t>
            </a:r>
          </a:p>
          <a:p>
            <a:pPr marL="171450" indent="-171450">
              <a:buFont typeface="Wingdings" panose="05000000000000000000" pitchFamily="2" charset="2"/>
              <a:buChar char="§"/>
            </a:pPr>
            <a:r>
              <a:rPr lang="en-US" sz="1500" dirty="0">
                <a:latin typeface="+mn-lt"/>
              </a:rPr>
              <a:t>establishment of the statutory bodies and roles set out in the Act (Support and Consultation for End of Life in New Zealand (SCENZ) Group, Review Committee, Registrar) to oversee and support the provision of assisted dying</a:t>
            </a:r>
          </a:p>
          <a:p>
            <a:pPr marL="171450" indent="-171450">
              <a:buFont typeface="Wingdings" panose="05000000000000000000" pitchFamily="2" charset="2"/>
              <a:buChar char="§"/>
            </a:pPr>
            <a:r>
              <a:rPr lang="en-US" sz="1500" dirty="0">
                <a:latin typeface="+mn-lt"/>
              </a:rPr>
              <a:t>medical / nurse practitioners trained and available to provide an assisted dying service to eligible people</a:t>
            </a:r>
          </a:p>
          <a:p>
            <a:pPr marL="171450" indent="-171450">
              <a:buFont typeface="Wingdings" panose="05000000000000000000" pitchFamily="2" charset="2"/>
              <a:buChar char="§"/>
            </a:pPr>
            <a:r>
              <a:rPr lang="en-US" sz="1500" dirty="0">
                <a:latin typeface="+mn-lt"/>
              </a:rPr>
              <a:t>implementation of administrative systems and professional guidance to support and inform this service</a:t>
            </a:r>
          </a:p>
          <a:p>
            <a:pPr marL="171450" indent="-171450">
              <a:buFont typeface="Wingdings" panose="05000000000000000000" pitchFamily="2" charset="2"/>
              <a:buChar char="§"/>
            </a:pPr>
            <a:r>
              <a:rPr lang="en-US" sz="1500" dirty="0">
                <a:latin typeface="+mn-lt"/>
              </a:rPr>
              <a:t>provision of public information about the Act and how people can exercise the choices and rights that it provides</a:t>
            </a:r>
          </a:p>
          <a:p>
            <a:pPr marL="171450" indent="-171450">
              <a:buFont typeface="Wingdings" panose="05000000000000000000" pitchFamily="2" charset="2"/>
              <a:buChar char="§"/>
            </a:pPr>
            <a:r>
              <a:rPr lang="en-US" sz="1500" dirty="0">
                <a:latin typeface="+mn-lt"/>
              </a:rPr>
              <a:t>introduction of any regulations required to support the administration and operation of assisted dying in NZ.</a:t>
            </a:r>
          </a:p>
          <a:p>
            <a:pPr lvl="1">
              <a:buFont typeface="Courier New" panose="02070309020205020404" pitchFamily="49" charset="0"/>
              <a:buChar char="­"/>
            </a:pPr>
            <a:endParaRPr lang="en-US" sz="1400" dirty="0">
              <a:latin typeface="+mn-lt"/>
            </a:endParaRPr>
          </a:p>
          <a:p>
            <a:pPr>
              <a:buFont typeface="Wingdings" panose="05000000000000000000" pitchFamily="2" charset="2"/>
              <a:buChar char="§"/>
            </a:pPr>
            <a:endParaRPr lang="en-US" sz="1600" dirty="0">
              <a:latin typeface="+mn-lt"/>
            </a:endParaRPr>
          </a:p>
          <a:p>
            <a:pPr marL="0" indent="0">
              <a:buNone/>
            </a:pPr>
            <a:endParaRPr lang="en-US" sz="1600" dirty="0">
              <a:latin typeface="+mn-lt"/>
            </a:endParaRPr>
          </a:p>
          <a:p>
            <a:endParaRPr lang="en-US" sz="1600" dirty="0"/>
          </a:p>
          <a:p>
            <a:endParaRPr lang="en-US" sz="1600" dirty="0">
              <a:latin typeface="+mn-lt"/>
            </a:endParaRPr>
          </a:p>
          <a:p>
            <a:endParaRPr lang="en-US" sz="1600" dirty="0">
              <a:latin typeface="+mn-lt"/>
            </a:endParaRPr>
          </a:p>
          <a:p>
            <a:endParaRPr lang="en-NZ" sz="1600" dirty="0">
              <a:latin typeface="+mn-lt"/>
            </a:endParaRPr>
          </a:p>
          <a:p>
            <a:endParaRPr lang="en-NZ" sz="1600" dirty="0"/>
          </a:p>
          <a:p>
            <a:endParaRPr lang="en-NZ" sz="1600" dirty="0"/>
          </a:p>
          <a:p>
            <a:endParaRPr lang="en-NZ" sz="1600" dirty="0"/>
          </a:p>
          <a:p>
            <a:endParaRPr lang="en-NZ" sz="1600" dirty="0"/>
          </a:p>
        </p:txBody>
      </p:sp>
    </p:spTree>
    <p:extLst>
      <p:ext uri="{BB962C8B-B14F-4D97-AF65-F5344CB8AC3E}">
        <p14:creationId xmlns:p14="http://schemas.microsoft.com/office/powerpoint/2010/main" val="27001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US" dirty="0">
                <a:latin typeface="+mn-lt"/>
              </a:rPr>
              <a:t>Funding </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861442"/>
            <a:ext cx="8496000" cy="5093588"/>
          </a:xfrm>
        </p:spPr>
        <p:txBody>
          <a:bodyPr>
            <a:normAutofit/>
          </a:bodyPr>
          <a:lstStyle/>
          <a:p>
            <a:pPr marL="0" indent="0">
              <a:buNone/>
            </a:pPr>
            <a:r>
              <a:rPr lang="en-US" sz="1500" dirty="0">
                <a:latin typeface="+mn-lt"/>
              </a:rPr>
              <a:t>The funding mechanism to pay health practitioners for providing assisted dying services has been created through a section 88 notice, under the New Zealand Public Health and Disability Act 2000.</a:t>
            </a:r>
          </a:p>
          <a:p>
            <a:pPr marL="0" indent="0">
              <a:buNone/>
            </a:pPr>
            <a:r>
              <a:rPr lang="en-US" sz="1500" dirty="0">
                <a:latin typeface="+mn-lt"/>
              </a:rPr>
              <a:t>A section 88 notice allows for the provision of funding to any willing health practitioner suitably qualified to provide assisted dying in one overarching arrangement. It also provides some funding flexibility and will enable the service to be ready for 7 November 2021.</a:t>
            </a:r>
          </a:p>
          <a:p>
            <a:pPr marL="0" indent="0">
              <a:buNone/>
            </a:pPr>
            <a:r>
              <a:rPr lang="en-US" sz="1500" dirty="0">
                <a:latin typeface="+mn-lt"/>
              </a:rPr>
              <a:t>Section 88 notices are a form of tertiary legislation that can be made and amended by the Minister of Health. A section 88 notice has been approved by the Minister and published in the New Zealand Gazette. More information around the notice, payment modules and a user-guide can be found as a link from the Ministry website. The Ministry worked directly with a group of health and disability organisations that represent the sector to inform and develop the details of the notice.</a:t>
            </a:r>
          </a:p>
          <a:p>
            <a:pPr marL="0" indent="0">
              <a:buNone/>
            </a:pPr>
            <a:r>
              <a:rPr lang="en-US" sz="1500" dirty="0">
                <a:latin typeface="+mn-lt"/>
              </a:rPr>
              <a:t>The Ministry also received independent advice on the costing model and price schedule, and the level of funding that practitioners should be able to claim for completing parts of the service.</a:t>
            </a:r>
          </a:p>
          <a:p>
            <a:pPr marL="0" indent="0">
              <a:buNone/>
            </a:pPr>
            <a:endParaRPr lang="en-US" sz="1600" dirty="0"/>
          </a:p>
          <a:p>
            <a:endParaRPr lang="en-US" sz="1600" dirty="0">
              <a:latin typeface="+mn-lt"/>
            </a:endParaRPr>
          </a:p>
          <a:p>
            <a:endParaRPr lang="en-US" sz="1600" dirty="0">
              <a:latin typeface="+mn-lt"/>
            </a:endParaRPr>
          </a:p>
          <a:p>
            <a:endParaRPr lang="en-NZ" sz="1600" dirty="0">
              <a:latin typeface="+mn-lt"/>
            </a:endParaRPr>
          </a:p>
          <a:p>
            <a:endParaRPr lang="en-NZ" sz="1600" dirty="0"/>
          </a:p>
          <a:p>
            <a:endParaRPr lang="en-NZ" sz="1600" dirty="0"/>
          </a:p>
          <a:p>
            <a:endParaRPr lang="en-NZ" sz="1600" dirty="0"/>
          </a:p>
          <a:p>
            <a:endParaRPr lang="en-NZ" sz="1600" dirty="0"/>
          </a:p>
        </p:txBody>
      </p:sp>
    </p:spTree>
    <p:extLst>
      <p:ext uri="{BB962C8B-B14F-4D97-AF65-F5344CB8AC3E}">
        <p14:creationId xmlns:p14="http://schemas.microsoft.com/office/powerpoint/2010/main" val="206424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78D-113A-47FF-9447-D0F7AEEEC7ED}"/>
              </a:ext>
            </a:extLst>
          </p:cNvPr>
          <p:cNvSpPr>
            <a:spLocks noGrp="1"/>
          </p:cNvSpPr>
          <p:nvPr>
            <p:ph type="title"/>
          </p:nvPr>
        </p:nvSpPr>
        <p:spPr>
          <a:xfrm>
            <a:off x="324000" y="8072"/>
            <a:ext cx="7886700" cy="1074060"/>
          </a:xfrm>
        </p:spPr>
        <p:txBody>
          <a:bodyPr/>
          <a:lstStyle/>
          <a:p>
            <a:r>
              <a:rPr lang="en-US" dirty="0">
                <a:latin typeface="+mn-lt"/>
              </a:rPr>
              <a:t>Engagement and communications</a:t>
            </a:r>
          </a:p>
        </p:txBody>
      </p:sp>
      <p:sp>
        <p:nvSpPr>
          <p:cNvPr id="3" name="Content Placeholder 2">
            <a:extLst>
              <a:ext uri="{FF2B5EF4-FFF2-40B4-BE49-F238E27FC236}">
                <a16:creationId xmlns:a16="http://schemas.microsoft.com/office/drawing/2014/main" id="{6F710143-70CA-4A71-9C01-AEDC776D5E26}"/>
              </a:ext>
            </a:extLst>
          </p:cNvPr>
          <p:cNvSpPr>
            <a:spLocks noGrp="1"/>
          </p:cNvSpPr>
          <p:nvPr>
            <p:ph idx="1"/>
          </p:nvPr>
        </p:nvSpPr>
        <p:spPr>
          <a:xfrm>
            <a:off x="324000" y="861442"/>
            <a:ext cx="8496000" cy="5093588"/>
          </a:xfrm>
        </p:spPr>
        <p:txBody>
          <a:bodyPr>
            <a:normAutofit/>
          </a:bodyPr>
          <a:lstStyle/>
          <a:p>
            <a:pPr marL="0" indent="0">
              <a:buNone/>
            </a:pPr>
            <a:r>
              <a:rPr lang="en-US" sz="1500" dirty="0">
                <a:latin typeface="+mn-lt"/>
              </a:rPr>
              <a:t>The programme team within the Ministry has worked closely with the health and disability sector on this work programme throughout 2021. There is also a significant focus on information being available for the general public for the 7</a:t>
            </a:r>
            <a:r>
              <a:rPr lang="en-US" sz="1500" baseline="30000" dirty="0">
                <a:latin typeface="+mn-lt"/>
              </a:rPr>
              <a:t>th</a:t>
            </a:r>
            <a:r>
              <a:rPr lang="en-US" sz="1500" dirty="0">
                <a:latin typeface="+mn-lt"/>
              </a:rPr>
              <a:t> of November. These materials will be available on the Ministry website in a range of languages and formats. </a:t>
            </a:r>
          </a:p>
          <a:p>
            <a:pPr marL="0" indent="0">
              <a:buNone/>
            </a:pPr>
            <a:r>
              <a:rPr lang="en-US" sz="1500" dirty="0">
                <a:latin typeface="+mn-lt"/>
              </a:rPr>
              <a:t>Website content will continue to be updated with details on the implementation of the Act including information sheets, and an email address remains in place for general queries from stakeholders including the general public. </a:t>
            </a:r>
          </a:p>
          <a:p>
            <a:pPr marL="0" indent="0">
              <a:buNone/>
            </a:pPr>
            <a:r>
              <a:rPr lang="en-US" sz="1500" dirty="0">
                <a:latin typeface="+mn-lt"/>
              </a:rPr>
              <a:t>Policy templates are available for health providers to use to consider their own local planning for the introduction of assisted dying, and these templates were published in early September.</a:t>
            </a:r>
          </a:p>
          <a:p>
            <a:pPr marL="0" indent="0">
              <a:buNone/>
            </a:pPr>
            <a:r>
              <a:rPr lang="en-US" sz="1500" dirty="0">
                <a:latin typeface="+mn-lt"/>
              </a:rPr>
              <a:t>Regular newsletter communications are released frequently, and anyone can sign up to receive these updates by visiting the Ministry of Health website.</a:t>
            </a:r>
          </a:p>
          <a:p>
            <a:pPr marL="0" indent="0">
              <a:buNone/>
            </a:pPr>
            <a:endParaRPr lang="en-US" sz="1600" dirty="0"/>
          </a:p>
          <a:p>
            <a:endParaRPr lang="en-US" sz="1600" dirty="0">
              <a:latin typeface="+mn-lt"/>
            </a:endParaRPr>
          </a:p>
          <a:p>
            <a:endParaRPr lang="en-US" sz="1600" dirty="0">
              <a:latin typeface="+mn-lt"/>
            </a:endParaRPr>
          </a:p>
          <a:p>
            <a:endParaRPr lang="en-NZ" sz="1600" dirty="0">
              <a:latin typeface="+mn-lt"/>
            </a:endParaRPr>
          </a:p>
          <a:p>
            <a:endParaRPr lang="en-NZ" sz="1600" dirty="0"/>
          </a:p>
          <a:p>
            <a:endParaRPr lang="en-NZ" sz="1600" dirty="0"/>
          </a:p>
          <a:p>
            <a:endParaRPr lang="en-NZ" sz="1600" dirty="0"/>
          </a:p>
          <a:p>
            <a:endParaRPr lang="en-NZ" sz="1600" dirty="0"/>
          </a:p>
        </p:txBody>
      </p:sp>
    </p:spTree>
    <p:extLst>
      <p:ext uri="{BB962C8B-B14F-4D97-AF65-F5344CB8AC3E}">
        <p14:creationId xmlns:p14="http://schemas.microsoft.com/office/powerpoint/2010/main" val="307930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e pathway for health practitioners (not including medical practitioners) graphic that shows process from information, preparation, person raises assisted dying, responding to the person and continued duty of care ">
            <a:extLst>
              <a:ext uri="{FF2B5EF4-FFF2-40B4-BE49-F238E27FC236}">
                <a16:creationId xmlns:a16="http://schemas.microsoft.com/office/drawing/2014/main" id="{C5EB897C-199F-44CE-831F-B4CB9A4D73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000" y="713064"/>
            <a:ext cx="8350217" cy="4773336"/>
          </a:xfrm>
          <a:prstGeom prst="rect">
            <a:avLst/>
          </a:prstGeom>
          <a:noFill/>
          <a:ln>
            <a:noFill/>
          </a:ln>
        </p:spPr>
      </p:pic>
    </p:spTree>
    <p:extLst>
      <p:ext uri="{BB962C8B-B14F-4D97-AF65-F5344CB8AC3E}">
        <p14:creationId xmlns:p14="http://schemas.microsoft.com/office/powerpoint/2010/main" val="222418577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wC Maroon">
      <a:dk1>
        <a:srgbClr val="000000"/>
      </a:dk1>
      <a:lt1>
        <a:srgbClr val="FFFFFF"/>
      </a:lt1>
      <a:dk2>
        <a:srgbClr val="9D1B33"/>
      </a:dk2>
      <a:lt2>
        <a:srgbClr val="FFFFFF"/>
      </a:lt2>
      <a:accent1>
        <a:srgbClr val="9D1B33"/>
      </a:accent1>
      <a:accent2>
        <a:srgbClr val="DB536A"/>
      </a:accent2>
      <a:accent3>
        <a:srgbClr val="BB2740"/>
      </a:accent3>
      <a:accent4>
        <a:srgbClr val="E0301E"/>
      </a:accent4>
      <a:accent5>
        <a:srgbClr val="DC6900"/>
      </a:accent5>
      <a:accent6>
        <a:srgbClr val="FFB600"/>
      </a:accent6>
      <a:hlink>
        <a:srgbClr val="602320"/>
      </a:hlink>
      <a:folHlink>
        <a:srgbClr val="6023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C0C0"/>
        </a:solidFill>
        <a:ln w="22225" cap="rnd">
          <a:noFill/>
          <a:round/>
          <a:headEnd/>
          <a:tailEnd/>
        </a:ln>
      </a:spPr>
      <a:bodyPr rtlCol="0" anchor="ctr"/>
      <a:lstStyle>
        <a:defPPr algn="ctr">
          <a:spcAft>
            <a:spcPts val="900"/>
          </a:spcAft>
          <a:defRPr sz="800" dirty="0">
            <a:latin typeface="Georgia"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F869651CBED4AB058FE7F9F3ED0A7" ma:contentTypeVersion="7" ma:contentTypeDescription="Create a new document." ma:contentTypeScope="" ma:versionID="b06f026667d5406eebdfca649419b8c4">
  <xsd:schema xmlns:xsd="http://www.w3.org/2001/XMLSchema" xmlns:xs="http://www.w3.org/2001/XMLSchema" xmlns:p="http://schemas.microsoft.com/office/2006/metadata/properties" xmlns:ns3="4aea5d07-0eb0-44bf-96eb-22637babf967" targetNamespace="http://schemas.microsoft.com/office/2006/metadata/properties" ma:root="true" ma:fieldsID="5a658f1d16b7ac5306bacedf65470a32" ns3:_="">
    <xsd:import namespace="4aea5d07-0eb0-44bf-96eb-22637babf96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a5d07-0eb0-44bf-96eb-22637babf9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26C687-2C5B-4BE7-9FA2-5E6104B30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a5d07-0eb0-44bf-96eb-22637babf9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DBE2AA-021D-45C9-B08C-BD48C420DF8F}">
  <ds:schemaRefs>
    <ds:schemaRef ds:uri="http://schemas.microsoft.com/sharepoint/v3/contenttype/forms"/>
  </ds:schemaRefs>
</ds:datastoreItem>
</file>

<file path=customXml/itemProps3.xml><?xml version="1.0" encoding="utf-8"?>
<ds:datastoreItem xmlns:ds="http://schemas.openxmlformats.org/officeDocument/2006/customXml" ds:itemID="{4E0985DC-876E-493C-B87B-9C1D93C684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4225</TotalTime>
  <Words>1512</Words>
  <Application>Microsoft Office PowerPoint</Application>
  <PresentationFormat>On-screen Show (4:3)</PresentationFormat>
  <Paragraphs>185</Paragraphs>
  <Slides>13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Courier New</vt:lpstr>
      <vt:lpstr>Georgia</vt:lpstr>
      <vt:lpstr>Segoe UI</vt:lpstr>
      <vt:lpstr>Segoe UI Semibold</vt:lpstr>
      <vt:lpstr>Wingdings</vt:lpstr>
      <vt:lpstr>Office Theme</vt:lpstr>
      <vt:lpstr>1_Office Theme</vt:lpstr>
      <vt:lpstr>2_Office Theme</vt:lpstr>
      <vt:lpstr>End of Life Choice Act Implementation – Assisted Dying in New Zealand</vt:lpstr>
      <vt:lpstr>End of Life Choice Act 2019 Overview </vt:lpstr>
      <vt:lpstr>Eligibility criteria and process as outlined in the Act</vt:lpstr>
      <vt:lpstr>Statutory bodies and roles who have oversight of Assisted Dying</vt:lpstr>
      <vt:lpstr>Design principles for the implementation of Assisted Dying</vt:lpstr>
      <vt:lpstr>Objectives and expectations for the End of Life Choice Act implementation programme</vt:lpstr>
      <vt:lpstr>Funding </vt:lpstr>
      <vt:lpstr>Engagement and communications</vt:lpstr>
      <vt:lpstr>PowerPoint Presentation</vt:lpstr>
      <vt:lpstr>Resources and support</vt:lpstr>
      <vt:lpstr>The lay perspective</vt:lpstr>
      <vt:lpstr>Key milestones</vt:lpstr>
      <vt:lpstr>Moving Forward</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orange green blue</dc:title>
  <dc:creator>Ministry of Health</dc:creator>
  <cp:lastModifiedBy>Alastair Higham-Lee</cp:lastModifiedBy>
  <cp:revision>95</cp:revision>
  <cp:lastPrinted>2021-02-02T02:28:45Z</cp:lastPrinted>
  <dcterms:created xsi:type="dcterms:W3CDTF">2018-03-26T21:49:06Z</dcterms:created>
  <dcterms:modified xsi:type="dcterms:W3CDTF">2021-10-29T00:02:14Z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0x010100FA4F869651CBED4AB058FE7F9F3ED0A7</vt:lpwstr>
  </property>
</Properties>
</file>